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6858000" cx="12192000"/>
  <p:notesSz cx="6858000" cy="9144000"/>
  <p:embeddedFontLst>
    <p:embeddedFont>
      <p:font typeface="Book Antiqua"/>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6" roundtripDataSignature="AMtx7mjae1tMzaNHTQP4kEyfJ1xIKKE8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2FA53D5-7499-4EBC-B2F2-47DCA9DA5B16}">
  <a:tblStyle styleId="{02FA53D5-7499-4EBC-B2F2-47DCA9DA5B16}"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BookAntiqua-bold.fntdata"/><Relationship Id="rId10" Type="http://schemas.openxmlformats.org/officeDocument/2006/relationships/slide" Target="slides/slide4.xml"/><Relationship Id="rId32" Type="http://schemas.openxmlformats.org/officeDocument/2006/relationships/font" Target="fonts/BookAntiqua-regular.fntdata"/><Relationship Id="rId13" Type="http://schemas.openxmlformats.org/officeDocument/2006/relationships/slide" Target="slides/slide7.xml"/><Relationship Id="rId35" Type="http://schemas.openxmlformats.org/officeDocument/2006/relationships/font" Target="fonts/BookAntiqua-boldItalic.fntdata"/><Relationship Id="rId12" Type="http://schemas.openxmlformats.org/officeDocument/2006/relationships/slide" Target="slides/slide6.xml"/><Relationship Id="rId34" Type="http://schemas.openxmlformats.org/officeDocument/2006/relationships/font" Target="fonts/BookAntiqua-italic.fntdata"/><Relationship Id="rId15" Type="http://schemas.openxmlformats.org/officeDocument/2006/relationships/slide" Target="slides/slide9.xml"/><Relationship Id="rId14" Type="http://schemas.openxmlformats.org/officeDocument/2006/relationships/slide" Target="slides/slide8.xml"/><Relationship Id="rId36" Type="http://customschemas.google.com/relationships/presentationmetadata" Target="meta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8" name="Google Shape;88;p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ий слайд" type="title">
  <p:cSld name="TITLE">
    <p:spTree>
      <p:nvGrpSpPr>
        <p:cNvPr id="15" name="Shape 15"/>
        <p:cNvGrpSpPr/>
        <p:nvPr/>
      </p:nvGrpSpPr>
      <p:grpSpPr>
        <a:xfrm>
          <a:off x="0" y="0"/>
          <a:ext cx="0" cy="0"/>
          <a:chOff x="0" y="0"/>
          <a:chExt cx="0" cy="0"/>
        </a:xfrm>
      </p:grpSpPr>
      <p:sp>
        <p:nvSpPr>
          <p:cNvPr id="16" name="Google Shape;16;p2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і вертикальний текст" type="vertTx">
  <p:cSld name="VERTICAL_TEXT">
    <p:spTree>
      <p:nvGrpSpPr>
        <p:cNvPr id="72" name="Shape 72"/>
        <p:cNvGrpSpPr/>
        <p:nvPr/>
      </p:nvGrpSpPr>
      <p:grpSpPr>
        <a:xfrm>
          <a:off x="0" y="0"/>
          <a:ext cx="0" cy="0"/>
          <a:chOff x="0" y="0"/>
          <a:chExt cx="0" cy="0"/>
        </a:xfrm>
      </p:grpSpPr>
      <p:sp>
        <p:nvSpPr>
          <p:cNvPr id="73" name="Google Shape;73;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ий заголовок і текст" type="vertTitleAndTx">
  <p:cSld name="VERTICAL_TITLE_AND_VERTICAL_TEXT">
    <p:spTree>
      <p:nvGrpSpPr>
        <p:cNvPr id="78" name="Shape 78"/>
        <p:cNvGrpSpPr/>
        <p:nvPr/>
      </p:nvGrpSpPr>
      <p:grpSpPr>
        <a:xfrm>
          <a:off x="0" y="0"/>
          <a:ext cx="0" cy="0"/>
          <a:chOff x="0" y="0"/>
          <a:chExt cx="0" cy="0"/>
        </a:xfrm>
      </p:grpSpPr>
      <p:sp>
        <p:nvSpPr>
          <p:cNvPr id="79" name="Google Shape;79;p3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і вміст" type="obj">
  <p:cSld name="OBJECT">
    <p:spTree>
      <p:nvGrpSpPr>
        <p:cNvPr id="21" name="Shape 21"/>
        <p:cNvGrpSpPr/>
        <p:nvPr/>
      </p:nvGrpSpPr>
      <p:grpSpPr>
        <a:xfrm>
          <a:off x="0" y="0"/>
          <a:ext cx="0" cy="0"/>
          <a:chOff x="0" y="0"/>
          <a:chExt cx="0" cy="0"/>
        </a:xfrm>
      </p:grpSpPr>
      <p:sp>
        <p:nvSpPr>
          <p:cNvPr id="22" name="Google Shape;22;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озділу" type="secHead">
  <p:cSld name="SECTION_HEADER">
    <p:spTree>
      <p:nvGrpSpPr>
        <p:cNvPr id="27" name="Shape 27"/>
        <p:cNvGrpSpPr/>
        <p:nvPr/>
      </p:nvGrpSpPr>
      <p:grpSpPr>
        <a:xfrm>
          <a:off x="0" y="0"/>
          <a:ext cx="0" cy="0"/>
          <a:chOff x="0" y="0"/>
          <a:chExt cx="0" cy="0"/>
        </a:xfrm>
      </p:grpSpPr>
      <p:sp>
        <p:nvSpPr>
          <p:cNvPr id="28" name="Google Shape;28;p2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єкти" type="twoObj">
  <p:cSld name="TWO_OBJECTS">
    <p:spTree>
      <p:nvGrpSpPr>
        <p:cNvPr id="33" name="Shape 33"/>
        <p:cNvGrpSpPr/>
        <p:nvPr/>
      </p:nvGrpSpPr>
      <p:grpSpPr>
        <a:xfrm>
          <a:off x="0" y="0"/>
          <a:ext cx="0" cy="0"/>
          <a:chOff x="0" y="0"/>
          <a:chExt cx="0" cy="0"/>
        </a:xfrm>
      </p:grpSpPr>
      <p:sp>
        <p:nvSpPr>
          <p:cNvPr id="34" name="Google Shape;34;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орівняння" type="twoTxTwoObj">
  <p:cSld name="TWO_OBJECTS_WITH_TEXT">
    <p:spTree>
      <p:nvGrpSpPr>
        <p:cNvPr id="40" name="Shape 40"/>
        <p:cNvGrpSpPr/>
        <p:nvPr/>
      </p:nvGrpSpPr>
      <p:grpSpPr>
        <a:xfrm>
          <a:off x="0" y="0"/>
          <a:ext cx="0" cy="0"/>
          <a:chOff x="0" y="0"/>
          <a:chExt cx="0" cy="0"/>
        </a:xfrm>
      </p:grpSpPr>
      <p:sp>
        <p:nvSpPr>
          <p:cNvPr id="41" name="Google Shape;41;p3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3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Лише заголовок" type="titleOnly">
  <p:cSld name="TITLE_ONLY">
    <p:spTree>
      <p:nvGrpSpPr>
        <p:cNvPr id="49" name="Shape 49"/>
        <p:cNvGrpSpPr/>
        <p:nvPr/>
      </p:nvGrpSpPr>
      <p:grpSpPr>
        <a:xfrm>
          <a:off x="0" y="0"/>
          <a:ext cx="0" cy="0"/>
          <a:chOff x="0" y="0"/>
          <a:chExt cx="0" cy="0"/>
        </a:xfrm>
      </p:grpSpPr>
      <p:sp>
        <p:nvSpPr>
          <p:cNvPr id="50" name="Google Shape;50;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ий слайд" type="blank">
  <p:cSld name="BLANK">
    <p:spTree>
      <p:nvGrpSpPr>
        <p:cNvPr id="54" name="Shape 54"/>
        <p:cNvGrpSpPr/>
        <p:nvPr/>
      </p:nvGrpSpPr>
      <p:grpSpPr>
        <a:xfrm>
          <a:off x="0" y="0"/>
          <a:ext cx="0" cy="0"/>
          <a:chOff x="0" y="0"/>
          <a:chExt cx="0" cy="0"/>
        </a:xfrm>
      </p:grpSpPr>
      <p:sp>
        <p:nvSpPr>
          <p:cNvPr id="55" name="Google Shape;55;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міст із підписом" type="objTx">
  <p:cSld name="OBJECT_WITH_CAPTION_TEXT">
    <p:spTree>
      <p:nvGrpSpPr>
        <p:cNvPr id="58" name="Shape 58"/>
        <p:cNvGrpSpPr/>
        <p:nvPr/>
      </p:nvGrpSpPr>
      <p:grpSpPr>
        <a:xfrm>
          <a:off x="0" y="0"/>
          <a:ext cx="0" cy="0"/>
          <a:chOff x="0" y="0"/>
          <a:chExt cx="0" cy="0"/>
        </a:xfrm>
      </p:grpSpPr>
      <p:sp>
        <p:nvSpPr>
          <p:cNvPr id="59" name="Google Shape;59;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ображення з підписом" type="picTx">
  <p:cSld name="PICTURE_WITH_CAPTION_TEXT">
    <p:spTree>
      <p:nvGrpSpPr>
        <p:cNvPr id="65" name="Shape 65"/>
        <p:cNvGrpSpPr/>
        <p:nvPr/>
      </p:nvGrpSpPr>
      <p:grpSpPr>
        <a:xfrm>
          <a:off x="0" y="0"/>
          <a:ext cx="0" cy="0"/>
          <a:chOff x="0" y="0"/>
          <a:chExt cx="0" cy="0"/>
        </a:xfrm>
      </p:grpSpPr>
      <p:sp>
        <p:nvSpPr>
          <p:cNvPr id="66" name="Google Shape;66;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5"/>
          <p:cNvSpPr/>
          <p:nvPr>
            <p:ph idx="2" type="pic"/>
          </p:nvPr>
        </p:nvSpPr>
        <p:spPr>
          <a:xfrm>
            <a:off x="5183188" y="987425"/>
            <a:ext cx="6172200" cy="4873625"/>
          </a:xfrm>
          <a:prstGeom prst="rect">
            <a:avLst/>
          </a:prstGeom>
          <a:noFill/>
          <a:ln>
            <a:noFill/>
          </a:ln>
        </p:spPr>
      </p:sp>
      <p:sp>
        <p:nvSpPr>
          <p:cNvPr id="68" name="Google Shape;68;p3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8.jpg"/><Relationship Id="rId5" Type="http://schemas.openxmlformats.org/officeDocument/2006/relationships/image" Target="../media/image2.png"/><Relationship Id="rId6"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28.png"/><Relationship Id="rId5" Type="http://schemas.openxmlformats.org/officeDocument/2006/relationships/image" Target="../media/image17.png"/><Relationship Id="rId6"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hyperlink" Target="https://bit.ly/3lpAT9A" TargetMode="External"/><Relationship Id="rId5" Type="http://schemas.openxmlformats.org/officeDocument/2006/relationships/hyperlink" Target="https://www.facebook.com/Interadis.snau" TargetMode="External"/><Relationship Id="rId6" Type="http://schemas.openxmlformats.org/officeDocument/2006/relationships/hyperlink" Target="https://bit.ly/2XEOty1"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31.png"/><Relationship Id="rId5" Type="http://schemas.openxmlformats.org/officeDocument/2006/relationships/image" Target="../media/image29.png"/><Relationship Id="rId6" Type="http://schemas.openxmlformats.org/officeDocument/2006/relationships/image" Target="../media/image24.png"/><Relationship Id="rId7" Type="http://schemas.openxmlformats.org/officeDocument/2006/relationships/image" Target="../media/image22.png"/><Relationship Id="rId8"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hyperlink" Target="https://www.facebook.com/Interadis.snau" TargetMode="External"/><Relationship Id="rId10" Type="http://schemas.openxmlformats.org/officeDocument/2006/relationships/image" Target="../media/image21.png"/><Relationship Id="rId9" Type="http://schemas.openxmlformats.org/officeDocument/2006/relationships/image" Target="../media/image23.png"/><Relationship Id="rId5" Type="http://schemas.openxmlformats.org/officeDocument/2006/relationships/hyperlink" Target="https://bit.ly/2XEOty1" TargetMode="External"/><Relationship Id="rId6" Type="http://schemas.openxmlformats.org/officeDocument/2006/relationships/image" Target="../media/image27.png"/><Relationship Id="rId7" Type="http://schemas.openxmlformats.org/officeDocument/2006/relationships/hyperlink" Target="https://interadiscoordinat.wixsite.com/interadis" TargetMode="External"/><Relationship Id="rId8" Type="http://schemas.openxmlformats.org/officeDocument/2006/relationships/hyperlink" Target="https://www.facebook.com/InternationalStudentsAdaptationandntegration"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76.png"/><Relationship Id="rId5" Type="http://schemas.openxmlformats.org/officeDocument/2006/relationships/image" Target="../media/image37.png"/><Relationship Id="rId6" Type="http://schemas.openxmlformats.org/officeDocument/2006/relationships/image" Target="../media/image56.png"/><Relationship Id="rId7"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hyperlink" Target="https://bit.ly/3AkOdSM" TargetMode="External"/><Relationship Id="rId5" Type="http://schemas.openxmlformats.org/officeDocument/2006/relationships/hyperlink" Target="https://bit.ly/3lsucnm" TargetMode="External"/><Relationship Id="rId6" Type="http://schemas.openxmlformats.org/officeDocument/2006/relationships/image" Target="../media/image26.png"/><Relationship Id="rId7" Type="http://schemas.openxmlformats.org/officeDocument/2006/relationships/image" Target="../media/image30.png"/><Relationship Id="rId8"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hyperlink" Target="https://bit.ly/3CnCjYU" TargetMode="External"/><Relationship Id="rId9" Type="http://schemas.openxmlformats.org/officeDocument/2006/relationships/image" Target="../media/image44.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41.png"/><Relationship Id="rId5" Type="http://schemas.openxmlformats.org/officeDocument/2006/relationships/image" Target="../media/image49.png"/><Relationship Id="rId6" Type="http://schemas.openxmlformats.org/officeDocument/2006/relationships/hyperlink" Target="https://www.facebook.com/Interadis.snau" TargetMode="External"/><Relationship Id="rId7" Type="http://schemas.openxmlformats.org/officeDocument/2006/relationships/hyperlink" Target="https://bit.ly/2XEOty1"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hyperlink" Target="https://bit.ly/3CpLCaU" TargetMode="External"/><Relationship Id="rId5" Type="http://schemas.openxmlformats.org/officeDocument/2006/relationships/image" Target="../media/image39.png"/><Relationship Id="rId6"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43.png"/><Relationship Id="rId9" Type="http://schemas.openxmlformats.org/officeDocument/2006/relationships/hyperlink" Target="https://bit.ly/3kmLl2b" TargetMode="External"/><Relationship Id="rId5" Type="http://schemas.openxmlformats.org/officeDocument/2006/relationships/image" Target="../media/image48.png"/><Relationship Id="rId6" Type="http://schemas.openxmlformats.org/officeDocument/2006/relationships/image" Target="../media/image51.png"/><Relationship Id="rId7" Type="http://schemas.openxmlformats.org/officeDocument/2006/relationships/image" Target="../media/image42.png"/><Relationship Id="rId8"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54.png"/><Relationship Id="rId11" Type="http://schemas.openxmlformats.org/officeDocument/2006/relationships/image" Target="../media/image53.png"/><Relationship Id="rId10" Type="http://schemas.openxmlformats.org/officeDocument/2006/relationships/image" Target="../media/image69.png"/><Relationship Id="rId9" Type="http://schemas.openxmlformats.org/officeDocument/2006/relationships/image" Target="../media/image55.png"/><Relationship Id="rId5" Type="http://schemas.openxmlformats.org/officeDocument/2006/relationships/image" Target="../media/image47.png"/><Relationship Id="rId6" Type="http://schemas.openxmlformats.org/officeDocument/2006/relationships/image" Target="../media/image59.png"/><Relationship Id="rId7" Type="http://schemas.openxmlformats.org/officeDocument/2006/relationships/image" Target="../media/image52.png"/><Relationship Id="rId8"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43.png"/><Relationship Id="rId9" Type="http://schemas.openxmlformats.org/officeDocument/2006/relationships/hyperlink" Target="https://bit.ly/3kmLl2b" TargetMode="External"/><Relationship Id="rId5" Type="http://schemas.openxmlformats.org/officeDocument/2006/relationships/image" Target="../media/image48.png"/><Relationship Id="rId6" Type="http://schemas.openxmlformats.org/officeDocument/2006/relationships/image" Target="../media/image51.png"/><Relationship Id="rId7" Type="http://schemas.openxmlformats.org/officeDocument/2006/relationships/image" Target="../media/image42.png"/><Relationship Id="rId8" Type="http://schemas.openxmlformats.org/officeDocument/2006/relationships/image" Target="../media/image46.png"/></Relationships>
</file>

<file path=ppt/slides/_rels/slide23.xml.rels><?xml version="1.0" encoding="UTF-8" standalone="yes"?><Relationships xmlns="http://schemas.openxmlformats.org/package/2006/relationships"><Relationship Id="rId11" Type="http://schemas.openxmlformats.org/officeDocument/2006/relationships/image" Target="../media/image57.png"/><Relationship Id="rId10" Type="http://schemas.openxmlformats.org/officeDocument/2006/relationships/image" Target="../media/image62.png"/><Relationship Id="rId13" Type="http://schemas.openxmlformats.org/officeDocument/2006/relationships/image" Target="../media/image61.png"/><Relationship Id="rId12"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3.png"/><Relationship Id="rId4" Type="http://schemas.openxmlformats.org/officeDocument/2006/relationships/hyperlink" Target="https://bit.ly/3tRe16M" TargetMode="External"/><Relationship Id="rId9" Type="http://schemas.openxmlformats.org/officeDocument/2006/relationships/image" Target="../media/image64.png"/><Relationship Id="rId15" Type="http://schemas.openxmlformats.org/officeDocument/2006/relationships/image" Target="../media/image63.png"/><Relationship Id="rId14" Type="http://schemas.openxmlformats.org/officeDocument/2006/relationships/image" Target="../media/image68.png"/><Relationship Id="rId16" Type="http://schemas.openxmlformats.org/officeDocument/2006/relationships/image" Target="../media/image67.png"/><Relationship Id="rId5" Type="http://schemas.openxmlformats.org/officeDocument/2006/relationships/image" Target="../media/image71.png"/><Relationship Id="rId6" Type="http://schemas.openxmlformats.org/officeDocument/2006/relationships/image" Target="../media/image60.png"/><Relationship Id="rId7" Type="http://schemas.openxmlformats.org/officeDocument/2006/relationships/image" Target="../media/image66.png"/><Relationship Id="rId8"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3.png"/><Relationship Id="rId4" Type="http://schemas.openxmlformats.org/officeDocument/2006/relationships/hyperlink" Target="https://bit.ly/3hDq3Mc" TargetMode="External"/><Relationship Id="rId5" Type="http://schemas.openxmlformats.org/officeDocument/2006/relationships/hyperlink" Target="https://bit.ly/39h5P64" TargetMode="External"/><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8.jp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73.jpg"/><Relationship Id="rId8" Type="http://schemas.openxmlformats.org/officeDocument/2006/relationships/image" Target="../media/image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4.png"/><Relationship Id="rId10" Type="http://schemas.openxmlformats.org/officeDocument/2006/relationships/hyperlink" Target="https://bit.ly/3lublbm" TargetMode="External"/><Relationship Id="rId9" Type="http://schemas.openxmlformats.org/officeDocument/2006/relationships/hyperlink" Target="https://bit.ly/3zapLSU" TargetMode="External"/><Relationship Id="rId5" Type="http://schemas.openxmlformats.org/officeDocument/2006/relationships/image" Target="../media/image16.png"/><Relationship Id="rId6" Type="http://schemas.openxmlformats.org/officeDocument/2006/relationships/hyperlink" Target="https://bit.ly/3tLzA8y" TargetMode="External"/><Relationship Id="rId7" Type="http://schemas.openxmlformats.org/officeDocument/2006/relationships/hyperlink" Target="https://bit.ly/3tJ9zaa" TargetMode="External"/><Relationship Id="rId8" Type="http://schemas.openxmlformats.org/officeDocument/2006/relationships/hyperlink" Target="https://bit.ly/3hGvSbB"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6.png"/><Relationship Id="rId5" Type="http://schemas.openxmlformats.org/officeDocument/2006/relationships/image" Target="../media/image12.png"/><Relationship Id="rId6" Type="http://schemas.openxmlformats.org/officeDocument/2006/relationships/hyperlink" Target="https://bit.ly/2XEOty1"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hyperlink" Target="https://bit.ly/3hDq3Mc" TargetMode="External"/><Relationship Id="rId5" Type="http://schemas.openxmlformats.org/officeDocument/2006/relationships/hyperlink" Target="https://bit.ly/39h5P64" TargetMode="External"/><Relationship Id="rId6"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
          <p:cNvSpPr txBox="1"/>
          <p:nvPr>
            <p:ph type="ctrTitle"/>
          </p:nvPr>
        </p:nvSpPr>
        <p:spPr>
          <a:xfrm>
            <a:off x="903249" y="1310712"/>
            <a:ext cx="10760927" cy="4516246"/>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2F5496"/>
              </a:buClr>
              <a:buSzPts val="5300"/>
              <a:buFont typeface="Book Antiqua"/>
              <a:buNone/>
            </a:pPr>
            <a:r>
              <a:rPr b="1" lang="en-US" sz="5300">
                <a:solidFill>
                  <a:srgbClr val="2F5496"/>
                </a:solidFill>
                <a:latin typeface="Book Antiqua"/>
                <a:ea typeface="Book Antiqua"/>
                <a:cs typeface="Book Antiqua"/>
                <a:sym typeface="Book Antiqua"/>
              </a:rPr>
              <a:t>PREVENTIVE MONITORING</a:t>
            </a:r>
            <a:br>
              <a:rPr b="1" lang="en-US" sz="5300">
                <a:solidFill>
                  <a:srgbClr val="2F5496"/>
                </a:solidFill>
                <a:latin typeface="Book Antiqua"/>
                <a:ea typeface="Book Antiqua"/>
                <a:cs typeface="Book Antiqua"/>
                <a:sym typeface="Book Antiqua"/>
              </a:rPr>
            </a:br>
            <a:r>
              <a:rPr b="1" lang="en-US" sz="2800">
                <a:solidFill>
                  <a:srgbClr val="2F5496"/>
                </a:solidFill>
                <a:latin typeface="Book Antiqua"/>
                <a:ea typeface="Book Antiqua"/>
                <a:cs typeface="Book Antiqua"/>
                <a:sym typeface="Book Antiqua"/>
              </a:rPr>
              <a:t>of the project:</a:t>
            </a:r>
            <a:br>
              <a:rPr b="1" lang="en-US" sz="2800">
                <a:solidFill>
                  <a:srgbClr val="2F5496"/>
                </a:solidFill>
                <a:latin typeface="Book Antiqua"/>
                <a:ea typeface="Book Antiqua"/>
                <a:cs typeface="Book Antiqua"/>
                <a:sym typeface="Book Antiqua"/>
              </a:rPr>
            </a:br>
            <a:r>
              <a:rPr b="1" lang="en-US" sz="3300">
                <a:solidFill>
                  <a:srgbClr val="0070C0"/>
                </a:solidFill>
                <a:latin typeface="Book Antiqua"/>
                <a:ea typeface="Book Antiqua"/>
                <a:cs typeface="Book Antiqua"/>
                <a:sym typeface="Book Antiqua"/>
              </a:rPr>
              <a:t>619451-EPP-1-2020-1-NL-EPPKA2-CBHE-JP</a:t>
            </a:r>
            <a:br>
              <a:rPr b="1" lang="en-US" sz="3300">
                <a:solidFill>
                  <a:srgbClr val="0070C0"/>
                </a:solidFill>
                <a:latin typeface="Book Antiqua"/>
                <a:ea typeface="Book Antiqua"/>
                <a:cs typeface="Book Antiqua"/>
                <a:sym typeface="Book Antiqua"/>
              </a:rPr>
            </a:br>
            <a:r>
              <a:rPr b="1" lang="en-US" sz="3700">
                <a:solidFill>
                  <a:srgbClr val="FFC000"/>
                </a:solidFill>
                <a:latin typeface="Book Antiqua"/>
                <a:ea typeface="Book Antiqua"/>
                <a:cs typeface="Book Antiqua"/>
                <a:sym typeface="Book Antiqua"/>
              </a:rPr>
              <a:t>INTERNATIONAL STUDENTS</a:t>
            </a:r>
            <a:br>
              <a:rPr b="1" lang="en-US" sz="3700">
                <a:solidFill>
                  <a:srgbClr val="FFC000"/>
                </a:solidFill>
                <a:latin typeface="Book Antiqua"/>
                <a:ea typeface="Book Antiqua"/>
                <a:cs typeface="Book Antiqua"/>
                <a:sym typeface="Book Antiqua"/>
              </a:rPr>
            </a:br>
            <a:r>
              <a:rPr b="1" lang="en-US" sz="3700">
                <a:solidFill>
                  <a:srgbClr val="FFC000"/>
                </a:solidFill>
                <a:latin typeface="Book Antiqua"/>
                <a:ea typeface="Book Antiqua"/>
                <a:cs typeface="Book Antiqua"/>
                <a:sym typeface="Book Antiqua"/>
              </a:rPr>
              <a:t>ADAPTATION AND INTEGRATION /</a:t>
            </a:r>
            <a:r>
              <a:rPr b="1" lang="en-US" sz="3700">
                <a:latin typeface="Book Antiqua"/>
                <a:ea typeface="Book Antiqua"/>
                <a:cs typeface="Book Antiqua"/>
                <a:sym typeface="Book Antiqua"/>
              </a:rPr>
              <a:t> </a:t>
            </a:r>
            <a:br>
              <a:rPr b="1" lang="en-US" sz="3300">
                <a:latin typeface="Book Antiqua"/>
                <a:ea typeface="Book Antiqua"/>
                <a:cs typeface="Book Antiqua"/>
                <a:sym typeface="Book Antiqua"/>
              </a:rPr>
            </a:br>
            <a:r>
              <a:rPr b="1" lang="en-US" sz="3300">
                <a:latin typeface="Book Antiqua"/>
                <a:ea typeface="Book Antiqua"/>
                <a:cs typeface="Book Antiqua"/>
                <a:sym typeface="Book Antiqua"/>
              </a:rPr>
              <a:t> </a:t>
            </a:r>
            <a:r>
              <a:rPr b="1" lang="en-US" sz="3300">
                <a:solidFill>
                  <a:srgbClr val="FFC000"/>
                </a:solidFill>
                <a:latin typeface="Book Antiqua"/>
                <a:ea typeface="Book Antiqua"/>
                <a:cs typeface="Book Antiqua"/>
                <a:sym typeface="Book Antiqua"/>
              </a:rPr>
              <a:t>INTER</a:t>
            </a:r>
            <a:r>
              <a:rPr b="1" lang="en-US" sz="3300">
                <a:solidFill>
                  <a:srgbClr val="FF0000"/>
                </a:solidFill>
                <a:latin typeface="Book Antiqua"/>
                <a:ea typeface="Book Antiqua"/>
                <a:cs typeface="Book Antiqua"/>
                <a:sym typeface="Book Antiqua"/>
              </a:rPr>
              <a:t>ADIS</a:t>
            </a:r>
            <a:br>
              <a:rPr b="1" lang="en-US" sz="3300">
                <a:solidFill>
                  <a:srgbClr val="FF0000"/>
                </a:solidFill>
                <a:latin typeface="Book Antiqua"/>
                <a:ea typeface="Book Antiqua"/>
                <a:cs typeface="Book Antiqua"/>
                <a:sym typeface="Book Antiqua"/>
              </a:rPr>
            </a:br>
            <a:r>
              <a:rPr b="1" lang="en-US" sz="3300">
                <a:latin typeface="Book Antiqua"/>
                <a:ea typeface="Book Antiqua"/>
                <a:cs typeface="Book Antiqua"/>
                <a:sym typeface="Book Antiqua"/>
              </a:rPr>
              <a:t> </a:t>
            </a:r>
            <a:br>
              <a:rPr b="1" lang="en-US" sz="3300">
                <a:latin typeface="Book Antiqua"/>
                <a:ea typeface="Book Antiqua"/>
                <a:cs typeface="Book Antiqua"/>
                <a:sym typeface="Book Antiqua"/>
              </a:rPr>
            </a:br>
            <a:r>
              <a:rPr b="1" lang="en-US" sz="3700">
                <a:solidFill>
                  <a:srgbClr val="00B050"/>
                </a:solidFill>
                <a:latin typeface="Book Antiqua"/>
                <a:ea typeface="Book Antiqua"/>
                <a:cs typeface="Book Antiqua"/>
                <a:sym typeface="Book Antiqua"/>
              </a:rPr>
              <a:t>SUMY NATIONAL AGRARIAN UNIVERSITY</a:t>
            </a:r>
            <a:endParaRPr b="1" sz="3700">
              <a:solidFill>
                <a:srgbClr val="00B050"/>
              </a:solidFill>
              <a:latin typeface="Book Antiqua"/>
              <a:ea typeface="Book Antiqua"/>
              <a:cs typeface="Book Antiqua"/>
              <a:sym typeface="Book Antiqua"/>
            </a:endParaRPr>
          </a:p>
        </p:txBody>
      </p:sp>
      <p:pic>
        <p:nvPicPr>
          <p:cNvPr id="91" name="Google Shape;91;p1"/>
          <p:cNvPicPr preferRelativeResize="0"/>
          <p:nvPr/>
        </p:nvPicPr>
        <p:blipFill rotWithShape="1">
          <a:blip r:embed="rId3">
            <a:alphaModFix/>
          </a:blip>
          <a:srcRect b="0" l="0" r="0" t="0"/>
          <a:stretch/>
        </p:blipFill>
        <p:spPr>
          <a:xfrm>
            <a:off x="100360" y="115649"/>
            <a:ext cx="4238509" cy="925246"/>
          </a:xfrm>
          <a:prstGeom prst="rect">
            <a:avLst/>
          </a:prstGeom>
          <a:noFill/>
          <a:ln>
            <a:noFill/>
          </a:ln>
        </p:spPr>
      </p:pic>
      <p:pic>
        <p:nvPicPr>
          <p:cNvPr id="92" name="Google Shape;92;p1"/>
          <p:cNvPicPr preferRelativeResize="0"/>
          <p:nvPr/>
        </p:nvPicPr>
        <p:blipFill rotWithShape="1">
          <a:blip r:embed="rId4">
            <a:alphaModFix/>
          </a:blip>
          <a:srcRect b="0" l="0" r="0" t="0"/>
          <a:stretch/>
        </p:blipFill>
        <p:spPr>
          <a:xfrm>
            <a:off x="4803658" y="-2"/>
            <a:ext cx="2433850" cy="1154775"/>
          </a:xfrm>
          <a:prstGeom prst="rect">
            <a:avLst/>
          </a:prstGeom>
          <a:noFill/>
          <a:ln>
            <a:noFill/>
          </a:ln>
        </p:spPr>
      </p:pic>
      <p:pic>
        <p:nvPicPr>
          <p:cNvPr id="93" name="Google Shape;93;p1"/>
          <p:cNvPicPr preferRelativeResize="0"/>
          <p:nvPr/>
        </p:nvPicPr>
        <p:blipFill rotWithShape="1">
          <a:blip r:embed="rId5">
            <a:alphaModFix/>
          </a:blip>
          <a:srcRect b="0" l="0" r="0" t="0"/>
          <a:stretch/>
        </p:blipFill>
        <p:spPr>
          <a:xfrm>
            <a:off x="10939346" y="0"/>
            <a:ext cx="1111976" cy="1400197"/>
          </a:xfrm>
          <a:prstGeom prst="rect">
            <a:avLst/>
          </a:prstGeom>
          <a:noFill/>
          <a:ln>
            <a:noFill/>
          </a:ln>
        </p:spPr>
      </p:pic>
      <p:pic>
        <p:nvPicPr>
          <p:cNvPr id="94" name="Google Shape;94;p1"/>
          <p:cNvPicPr preferRelativeResize="0"/>
          <p:nvPr/>
        </p:nvPicPr>
        <p:blipFill rotWithShape="1">
          <a:blip r:embed="rId6">
            <a:alphaModFix/>
          </a:blip>
          <a:srcRect b="0" l="0" r="0" t="0"/>
          <a:stretch/>
        </p:blipFill>
        <p:spPr>
          <a:xfrm>
            <a:off x="7799358" y="228770"/>
            <a:ext cx="2578138" cy="697232"/>
          </a:xfrm>
          <a:prstGeom prst="rect">
            <a:avLst/>
          </a:prstGeom>
          <a:noFill/>
          <a:ln>
            <a:noFill/>
          </a:ln>
        </p:spPr>
      </p:pic>
      <p:sp>
        <p:nvSpPr>
          <p:cNvPr id="95" name="Google Shape;95;p1"/>
          <p:cNvSpPr txBox="1"/>
          <p:nvPr/>
        </p:nvSpPr>
        <p:spPr>
          <a:xfrm>
            <a:off x="2697674" y="6212108"/>
            <a:ext cx="565366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rgbClr val="2F5496"/>
                </a:solidFill>
                <a:latin typeface="Book Antiqua"/>
                <a:ea typeface="Book Antiqua"/>
                <a:cs typeface="Book Antiqua"/>
                <a:sym typeface="Book Antiqua"/>
              </a:rPr>
              <a:t>Kharkiv, V. N. Karazin Kharkiv National University  </a:t>
            </a:r>
            <a:endParaRPr/>
          </a:p>
          <a:p>
            <a:pPr indent="0" lvl="0" marL="0" marR="0" rtl="0" algn="ctr">
              <a:spcBef>
                <a:spcPts val="0"/>
              </a:spcBef>
              <a:spcAft>
                <a:spcPts val="0"/>
              </a:spcAft>
              <a:buNone/>
            </a:pPr>
            <a:r>
              <a:rPr b="1" i="0" lang="en-US" sz="1800" u="none" cap="none" strike="noStrike">
                <a:solidFill>
                  <a:srgbClr val="2F5496"/>
                </a:solidFill>
                <a:latin typeface="Book Antiqua"/>
                <a:ea typeface="Book Antiqua"/>
                <a:cs typeface="Book Antiqua"/>
                <a:sym typeface="Book Antiqua"/>
              </a:rPr>
              <a:t>01.10.2021</a:t>
            </a:r>
            <a:endParaRPr b="1" i="0" sz="1800" u="none" cap="none" strike="noStrike">
              <a:solidFill>
                <a:srgbClr val="2F5496"/>
              </a:solidFill>
              <a:latin typeface="Book Antiqua"/>
              <a:ea typeface="Book Antiqua"/>
              <a:cs typeface="Book Antiqua"/>
              <a:sym typeface="Book Antiqua"/>
            </a:endParaRPr>
          </a:p>
        </p:txBody>
      </p:sp>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10"/>
          <p:cNvPicPr preferRelativeResize="0"/>
          <p:nvPr/>
        </p:nvPicPr>
        <p:blipFill rotWithShape="1">
          <a:blip r:embed="rId3">
            <a:alphaModFix/>
          </a:blip>
          <a:srcRect b="0" l="0" r="0" t="0"/>
          <a:stretch/>
        </p:blipFill>
        <p:spPr>
          <a:xfrm>
            <a:off x="78059" y="0"/>
            <a:ext cx="11955292" cy="1402202"/>
          </a:xfrm>
          <a:prstGeom prst="rect">
            <a:avLst/>
          </a:prstGeom>
          <a:noFill/>
          <a:ln>
            <a:noFill/>
          </a:ln>
        </p:spPr>
      </p:pic>
      <p:sp>
        <p:nvSpPr>
          <p:cNvPr id="202" name="Google Shape;202;p10"/>
          <p:cNvSpPr txBox="1"/>
          <p:nvPr/>
        </p:nvSpPr>
        <p:spPr>
          <a:xfrm>
            <a:off x="825192" y="1271196"/>
            <a:ext cx="10236819"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F5496"/>
                </a:solidFill>
                <a:latin typeface="Book Antiqua"/>
                <a:ea typeface="Book Antiqua"/>
                <a:cs typeface="Book Antiqua"/>
                <a:sym typeface="Book Antiqua"/>
              </a:rPr>
              <a:t>DEVELOPMENT OF THE COURSE FOR ADAPTATION OF THE FOREIGN STUDENTS</a:t>
            </a:r>
            <a:endParaRPr b="1" sz="2800">
              <a:solidFill>
                <a:srgbClr val="2F5496"/>
              </a:solidFill>
              <a:latin typeface="Book Antiqua"/>
              <a:ea typeface="Book Antiqua"/>
              <a:cs typeface="Book Antiqua"/>
              <a:sym typeface="Book Antiqua"/>
            </a:endParaRPr>
          </a:p>
        </p:txBody>
      </p:sp>
      <p:pic>
        <p:nvPicPr>
          <p:cNvPr id="203" name="Google Shape;203;p10"/>
          <p:cNvPicPr preferRelativeResize="0"/>
          <p:nvPr/>
        </p:nvPicPr>
        <p:blipFill rotWithShape="1">
          <a:blip r:embed="rId4">
            <a:alphaModFix/>
          </a:blip>
          <a:srcRect b="0" l="0" r="0" t="0"/>
          <a:stretch/>
        </p:blipFill>
        <p:spPr>
          <a:xfrm>
            <a:off x="78060" y="2776654"/>
            <a:ext cx="2987649" cy="3959821"/>
          </a:xfrm>
          <a:prstGeom prst="rect">
            <a:avLst/>
          </a:prstGeom>
          <a:noFill/>
          <a:ln>
            <a:noFill/>
          </a:ln>
        </p:spPr>
      </p:pic>
      <p:pic>
        <p:nvPicPr>
          <p:cNvPr id="204" name="Google Shape;204;p10"/>
          <p:cNvPicPr preferRelativeResize="0"/>
          <p:nvPr/>
        </p:nvPicPr>
        <p:blipFill rotWithShape="1">
          <a:blip r:embed="rId5">
            <a:alphaModFix/>
          </a:blip>
          <a:srcRect b="0" l="0" r="0" t="0"/>
          <a:stretch/>
        </p:blipFill>
        <p:spPr>
          <a:xfrm>
            <a:off x="3065709" y="2776654"/>
            <a:ext cx="3070370" cy="4081346"/>
          </a:xfrm>
          <a:prstGeom prst="rect">
            <a:avLst/>
          </a:prstGeom>
          <a:noFill/>
          <a:ln>
            <a:noFill/>
          </a:ln>
        </p:spPr>
      </p:pic>
      <p:pic>
        <p:nvPicPr>
          <p:cNvPr id="205" name="Google Shape;205;p10"/>
          <p:cNvPicPr preferRelativeResize="0"/>
          <p:nvPr/>
        </p:nvPicPr>
        <p:blipFill rotWithShape="1">
          <a:blip r:embed="rId6">
            <a:alphaModFix/>
          </a:blip>
          <a:srcRect b="0" l="0" r="0" t="0"/>
          <a:stretch/>
        </p:blipFill>
        <p:spPr>
          <a:xfrm>
            <a:off x="6053358" y="2776654"/>
            <a:ext cx="2822612" cy="3959821"/>
          </a:xfrm>
          <a:prstGeom prst="rect">
            <a:avLst/>
          </a:prstGeom>
          <a:noFill/>
          <a:ln>
            <a:noFill/>
          </a:ln>
        </p:spPr>
      </p:pic>
      <p:sp>
        <p:nvSpPr>
          <p:cNvPr id="206" name="Google Shape;206;p10"/>
          <p:cNvSpPr txBox="1"/>
          <p:nvPr/>
        </p:nvSpPr>
        <p:spPr>
          <a:xfrm>
            <a:off x="8875971" y="2438100"/>
            <a:ext cx="1751142" cy="338554"/>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Phase</a:t>
            </a:r>
            <a:endParaRPr b="1" sz="1600">
              <a:solidFill>
                <a:schemeClr val="dk1"/>
              </a:solidFill>
              <a:latin typeface="Book Antiqua"/>
              <a:ea typeface="Book Antiqua"/>
              <a:cs typeface="Book Antiqua"/>
              <a:sym typeface="Book Antiqua"/>
            </a:endParaRPr>
          </a:p>
        </p:txBody>
      </p:sp>
      <p:sp>
        <p:nvSpPr>
          <p:cNvPr id="207" name="Google Shape;207;p10"/>
          <p:cNvSpPr txBox="1"/>
          <p:nvPr/>
        </p:nvSpPr>
        <p:spPr>
          <a:xfrm>
            <a:off x="11062011" y="2438100"/>
            <a:ext cx="1009194" cy="338554"/>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Status</a:t>
            </a:r>
            <a:endParaRPr b="1" sz="1600">
              <a:solidFill>
                <a:schemeClr val="dk1"/>
              </a:solidFill>
              <a:latin typeface="Book Antiqua"/>
              <a:ea typeface="Book Antiqua"/>
              <a:cs typeface="Book Antiqua"/>
              <a:sym typeface="Book Antiqua"/>
            </a:endParaRPr>
          </a:p>
        </p:txBody>
      </p:sp>
      <p:sp>
        <p:nvSpPr>
          <p:cNvPr id="208" name="Google Shape;208;p10"/>
          <p:cNvSpPr txBox="1"/>
          <p:nvPr/>
        </p:nvSpPr>
        <p:spPr>
          <a:xfrm>
            <a:off x="8875971" y="3115208"/>
            <a:ext cx="1751142" cy="584775"/>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Content development</a:t>
            </a:r>
            <a:endParaRPr b="1" sz="1600">
              <a:solidFill>
                <a:schemeClr val="dk1"/>
              </a:solidFill>
              <a:latin typeface="Book Antiqua"/>
              <a:ea typeface="Book Antiqua"/>
              <a:cs typeface="Book Antiqua"/>
              <a:sym typeface="Book Antiqua"/>
            </a:endParaRPr>
          </a:p>
        </p:txBody>
      </p:sp>
      <p:sp>
        <p:nvSpPr>
          <p:cNvPr id="209" name="Google Shape;209;p10"/>
          <p:cNvSpPr txBox="1"/>
          <p:nvPr/>
        </p:nvSpPr>
        <p:spPr>
          <a:xfrm>
            <a:off x="11062011" y="3115208"/>
            <a:ext cx="1009193" cy="338554"/>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Done</a:t>
            </a:r>
            <a:endParaRPr b="1" sz="1600">
              <a:solidFill>
                <a:schemeClr val="dk1"/>
              </a:solidFill>
              <a:latin typeface="Book Antiqua"/>
              <a:ea typeface="Book Antiqua"/>
              <a:cs typeface="Book Antiqua"/>
              <a:sym typeface="Book Antiqua"/>
            </a:endParaRPr>
          </a:p>
        </p:txBody>
      </p:sp>
      <p:sp>
        <p:nvSpPr>
          <p:cNvPr id="210" name="Google Shape;210;p10"/>
          <p:cNvSpPr txBox="1"/>
          <p:nvPr/>
        </p:nvSpPr>
        <p:spPr>
          <a:xfrm>
            <a:off x="8875971" y="4002512"/>
            <a:ext cx="1751142" cy="584775"/>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Video lectures development</a:t>
            </a:r>
            <a:endParaRPr b="1" sz="1600">
              <a:solidFill>
                <a:schemeClr val="dk1"/>
              </a:solidFill>
              <a:latin typeface="Book Antiqua"/>
              <a:ea typeface="Book Antiqua"/>
              <a:cs typeface="Book Antiqua"/>
              <a:sym typeface="Book Antiqua"/>
            </a:endParaRPr>
          </a:p>
        </p:txBody>
      </p:sp>
      <p:sp>
        <p:nvSpPr>
          <p:cNvPr id="211" name="Google Shape;211;p10"/>
          <p:cNvSpPr txBox="1"/>
          <p:nvPr/>
        </p:nvSpPr>
        <p:spPr>
          <a:xfrm>
            <a:off x="11062011" y="4002512"/>
            <a:ext cx="1003151" cy="584775"/>
          </a:xfrm>
          <a:prstGeom prst="rect">
            <a:avLst/>
          </a:prstGeom>
          <a:solidFill>
            <a:schemeClr val="accent4"/>
          </a:solidFill>
          <a:ln cap="flat" cmpd="sng" w="12700">
            <a:solidFill>
              <a:srgbClr val="BA8C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Under way</a:t>
            </a:r>
            <a:endParaRPr b="1" sz="1600">
              <a:solidFill>
                <a:schemeClr val="lt1"/>
              </a:solidFill>
              <a:latin typeface="Book Antiqua"/>
              <a:ea typeface="Book Antiqua"/>
              <a:cs typeface="Book Antiqua"/>
              <a:sym typeface="Book Antiqua"/>
            </a:endParaRPr>
          </a:p>
        </p:txBody>
      </p:sp>
      <p:sp>
        <p:nvSpPr>
          <p:cNvPr id="212" name="Google Shape;212;p10"/>
          <p:cNvSpPr txBox="1"/>
          <p:nvPr/>
        </p:nvSpPr>
        <p:spPr>
          <a:xfrm>
            <a:off x="8875971" y="4925841"/>
            <a:ext cx="1751142" cy="1077218"/>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Integration of the course into Moodle platform</a:t>
            </a:r>
            <a:endParaRPr b="1" sz="1600">
              <a:solidFill>
                <a:schemeClr val="dk1"/>
              </a:solidFill>
              <a:latin typeface="Book Antiqua"/>
              <a:ea typeface="Book Antiqua"/>
              <a:cs typeface="Book Antiqua"/>
              <a:sym typeface="Book Antiqua"/>
            </a:endParaRPr>
          </a:p>
        </p:txBody>
      </p:sp>
      <p:sp>
        <p:nvSpPr>
          <p:cNvPr id="213" name="Google Shape;213;p10"/>
          <p:cNvSpPr txBox="1"/>
          <p:nvPr/>
        </p:nvSpPr>
        <p:spPr>
          <a:xfrm>
            <a:off x="11062011" y="4966760"/>
            <a:ext cx="1003151" cy="584775"/>
          </a:xfrm>
          <a:prstGeom prst="rect">
            <a:avLst/>
          </a:prstGeom>
          <a:solidFill>
            <a:schemeClr val="lt1"/>
          </a:solidFill>
          <a:ln cap="flat" cmpd="sng" w="12700">
            <a:solidFill>
              <a:schemeClr val="accent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October 2021</a:t>
            </a:r>
            <a:endParaRPr b="1" sz="1600">
              <a:solidFill>
                <a:schemeClr val="dk1"/>
              </a:solidFill>
              <a:latin typeface="Book Antiqua"/>
              <a:ea typeface="Book Antiqua"/>
              <a:cs typeface="Book Antiqua"/>
              <a:sym typeface="Book Antiqua"/>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11"/>
          <p:cNvPicPr preferRelativeResize="0"/>
          <p:nvPr/>
        </p:nvPicPr>
        <p:blipFill rotWithShape="1">
          <a:blip r:embed="rId3">
            <a:alphaModFix/>
          </a:blip>
          <a:srcRect b="0" l="0" r="0" t="0"/>
          <a:stretch/>
        </p:blipFill>
        <p:spPr>
          <a:xfrm>
            <a:off x="118354" y="0"/>
            <a:ext cx="11955292" cy="1402202"/>
          </a:xfrm>
          <a:prstGeom prst="rect">
            <a:avLst/>
          </a:prstGeom>
          <a:noFill/>
          <a:ln>
            <a:noFill/>
          </a:ln>
        </p:spPr>
      </p:pic>
      <p:sp>
        <p:nvSpPr>
          <p:cNvPr id="219" name="Google Shape;219;p11"/>
          <p:cNvSpPr txBox="1"/>
          <p:nvPr/>
        </p:nvSpPr>
        <p:spPr>
          <a:xfrm>
            <a:off x="691375" y="1170835"/>
            <a:ext cx="10225669"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F5496"/>
                </a:solidFill>
                <a:latin typeface="Book Antiqua"/>
                <a:ea typeface="Book Antiqua"/>
                <a:cs typeface="Book Antiqua"/>
                <a:sym typeface="Book Antiqua"/>
              </a:rPr>
              <a:t>PREPARATION AND TRANSLATION OF INFORMATIONAL PROMOTIONAL MATERIALS </a:t>
            </a:r>
            <a:r>
              <a:rPr b="1" lang="en-US" sz="1200">
                <a:solidFill>
                  <a:srgbClr val="2F5496"/>
                </a:solidFill>
                <a:latin typeface="Book Antiqua"/>
                <a:ea typeface="Book Antiqua"/>
                <a:cs typeface="Book Antiqua"/>
                <a:sym typeface="Book Antiqua"/>
              </a:rPr>
              <a:t>2.5/6.1</a:t>
            </a:r>
            <a:r>
              <a:rPr b="1" lang="en-US" sz="2800">
                <a:solidFill>
                  <a:srgbClr val="2F5496"/>
                </a:solidFill>
                <a:latin typeface="Book Antiqua"/>
                <a:ea typeface="Book Antiqua"/>
                <a:cs typeface="Book Antiqua"/>
                <a:sym typeface="Book Antiqua"/>
              </a:rPr>
              <a:t> </a:t>
            </a:r>
            <a:endParaRPr b="1" sz="2800">
              <a:solidFill>
                <a:srgbClr val="2F5496"/>
              </a:solidFill>
              <a:latin typeface="Book Antiqua"/>
              <a:ea typeface="Book Antiqua"/>
              <a:cs typeface="Book Antiqua"/>
              <a:sym typeface="Book Antiqua"/>
            </a:endParaRPr>
          </a:p>
        </p:txBody>
      </p:sp>
      <p:sp>
        <p:nvSpPr>
          <p:cNvPr id="220" name="Google Shape;220;p11"/>
          <p:cNvSpPr txBox="1"/>
          <p:nvPr/>
        </p:nvSpPr>
        <p:spPr>
          <a:xfrm>
            <a:off x="467117" y="2877944"/>
            <a:ext cx="298321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ook Antiqua"/>
                <a:ea typeface="Book Antiqua"/>
                <a:cs typeface="Book Antiqua"/>
                <a:sym typeface="Book Antiqua"/>
              </a:rPr>
              <a:t>Promotion video of SNAU </a:t>
            </a:r>
            <a:endParaRPr sz="1800">
              <a:solidFill>
                <a:schemeClr val="dk1"/>
              </a:solidFill>
              <a:latin typeface="Book Antiqua"/>
              <a:ea typeface="Book Antiqua"/>
              <a:cs typeface="Book Antiqua"/>
              <a:sym typeface="Book Antiqua"/>
            </a:endParaRPr>
          </a:p>
        </p:txBody>
      </p:sp>
      <p:sp>
        <p:nvSpPr>
          <p:cNvPr id="221" name="Google Shape;221;p11"/>
          <p:cNvSpPr/>
          <p:nvPr/>
        </p:nvSpPr>
        <p:spPr>
          <a:xfrm>
            <a:off x="815880" y="3203573"/>
            <a:ext cx="22856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val="tx"/>
                    </a:ext>
                  </a:extLst>
                </a:hlinkClick>
              </a:rPr>
              <a:t>https://bit.ly/3lpAT9A</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22" name="Google Shape;222;p11"/>
          <p:cNvSpPr/>
          <p:nvPr/>
        </p:nvSpPr>
        <p:spPr>
          <a:xfrm>
            <a:off x="217209" y="2321483"/>
            <a:ext cx="4166525"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100">
                <a:solidFill>
                  <a:srgbClr val="0070C0"/>
                </a:solidFill>
                <a:latin typeface="Book Antiqua"/>
                <a:ea typeface="Book Antiqua"/>
                <a:cs typeface="Book Antiqua"/>
                <a:sym typeface="Book Antiqua"/>
              </a:rPr>
              <a:t>PROMOTIONAL MATERIALS </a:t>
            </a:r>
            <a:endParaRPr b="1" sz="2100">
              <a:solidFill>
                <a:srgbClr val="0070C0"/>
              </a:solidFill>
              <a:latin typeface="Book Antiqua"/>
              <a:ea typeface="Book Antiqua"/>
              <a:cs typeface="Book Antiqua"/>
              <a:sym typeface="Book Antiqua"/>
            </a:endParaRPr>
          </a:p>
        </p:txBody>
      </p:sp>
      <p:sp>
        <p:nvSpPr>
          <p:cNvPr id="223" name="Google Shape;223;p11"/>
          <p:cNvSpPr/>
          <p:nvPr/>
        </p:nvSpPr>
        <p:spPr>
          <a:xfrm>
            <a:off x="7193672" y="2267628"/>
            <a:ext cx="4464684"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100">
                <a:solidFill>
                  <a:srgbClr val="0070C0"/>
                </a:solidFill>
                <a:latin typeface="Book Antiqua"/>
                <a:ea typeface="Book Antiqua"/>
                <a:cs typeface="Book Antiqua"/>
                <a:sym typeface="Book Antiqua"/>
              </a:rPr>
              <a:t>INFORMATIONAL MATERIALS </a:t>
            </a:r>
            <a:endParaRPr b="1" sz="2100">
              <a:solidFill>
                <a:srgbClr val="0070C0"/>
              </a:solidFill>
              <a:latin typeface="Book Antiqua"/>
              <a:ea typeface="Book Antiqua"/>
              <a:cs typeface="Book Antiqua"/>
              <a:sym typeface="Book Antiqua"/>
            </a:endParaRPr>
          </a:p>
        </p:txBody>
      </p:sp>
      <p:sp>
        <p:nvSpPr>
          <p:cNvPr id="224" name="Google Shape;224;p11"/>
          <p:cNvSpPr/>
          <p:nvPr/>
        </p:nvSpPr>
        <p:spPr>
          <a:xfrm>
            <a:off x="217209" y="4278478"/>
            <a:ext cx="422455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5">
                  <a:extLst>
                    <a:ext uri="{A12FA001-AC4F-418D-AE19-62706E023703}">
                      <ahyp:hlinkClr val="tx"/>
                    </a:ext>
                  </a:extLst>
                </a:hlinkClick>
              </a:rPr>
              <a:t>https://www.facebook.com/Interadis.snau</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25" name="Google Shape;225;p11"/>
          <p:cNvSpPr txBox="1"/>
          <p:nvPr/>
        </p:nvSpPr>
        <p:spPr>
          <a:xfrm>
            <a:off x="1098489" y="3932252"/>
            <a:ext cx="298321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ook Antiqua"/>
                <a:ea typeface="Book Antiqua"/>
                <a:cs typeface="Book Antiqua"/>
                <a:sym typeface="Book Antiqua"/>
              </a:rPr>
              <a:t>FB page of SNAU </a:t>
            </a:r>
            <a:endParaRPr sz="1800">
              <a:solidFill>
                <a:schemeClr val="dk1"/>
              </a:solidFill>
              <a:latin typeface="Book Antiqua"/>
              <a:ea typeface="Book Antiqua"/>
              <a:cs typeface="Book Antiqua"/>
              <a:sym typeface="Book Antiqua"/>
            </a:endParaRPr>
          </a:p>
        </p:txBody>
      </p:sp>
      <p:sp>
        <p:nvSpPr>
          <p:cNvPr id="226" name="Google Shape;226;p11"/>
          <p:cNvSpPr txBox="1"/>
          <p:nvPr/>
        </p:nvSpPr>
        <p:spPr>
          <a:xfrm>
            <a:off x="1022289" y="4929736"/>
            <a:ext cx="298321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ook Antiqua"/>
                <a:ea typeface="Book Antiqua"/>
                <a:cs typeface="Book Antiqua"/>
                <a:sym typeface="Book Antiqua"/>
              </a:rPr>
              <a:t>Web page of SNAU </a:t>
            </a:r>
            <a:endParaRPr sz="1800">
              <a:solidFill>
                <a:schemeClr val="dk1"/>
              </a:solidFill>
              <a:latin typeface="Book Antiqua"/>
              <a:ea typeface="Book Antiqua"/>
              <a:cs typeface="Book Antiqua"/>
              <a:sym typeface="Book Antiqua"/>
            </a:endParaRPr>
          </a:p>
        </p:txBody>
      </p:sp>
      <p:sp>
        <p:nvSpPr>
          <p:cNvPr id="227" name="Google Shape;227;p11"/>
          <p:cNvSpPr/>
          <p:nvPr/>
        </p:nvSpPr>
        <p:spPr>
          <a:xfrm>
            <a:off x="1022289" y="5473749"/>
            <a:ext cx="2313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6">
                  <a:extLst>
                    <a:ext uri="{A12FA001-AC4F-418D-AE19-62706E023703}">
                      <ahyp:hlinkClr val="tx"/>
                    </a:ext>
                  </a:extLst>
                </a:hlinkClick>
              </a:rPr>
              <a:t>https://bit.ly/2XEOty1</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28" name="Google Shape;228;p11"/>
          <p:cNvSpPr/>
          <p:nvPr/>
        </p:nvSpPr>
        <p:spPr>
          <a:xfrm>
            <a:off x="6674299" y="2600945"/>
            <a:ext cx="4984057"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0070C0"/>
                </a:solidFill>
                <a:latin typeface="Book Antiqua"/>
                <a:ea typeface="Book Antiqua"/>
                <a:cs typeface="Book Antiqua"/>
                <a:sym typeface="Book Antiqua"/>
              </a:rPr>
              <a:t>The list and content of informational materials </a:t>
            </a:r>
            <a:endParaRPr/>
          </a:p>
          <a:p>
            <a:pPr indent="0" lvl="0" marL="0" marR="0" rtl="0" algn="ctr">
              <a:spcBef>
                <a:spcPts val="0"/>
              </a:spcBef>
              <a:spcAft>
                <a:spcPts val="0"/>
              </a:spcAft>
              <a:buNone/>
            </a:pPr>
            <a:r>
              <a:rPr lang="en-US" sz="1800">
                <a:solidFill>
                  <a:srgbClr val="0070C0"/>
                </a:solidFill>
                <a:latin typeface="Book Antiqua"/>
                <a:ea typeface="Book Antiqua"/>
                <a:cs typeface="Book Antiqua"/>
                <a:sym typeface="Book Antiqua"/>
              </a:rPr>
              <a:t>under consideration </a:t>
            </a:r>
            <a:endParaRPr sz="1800">
              <a:solidFill>
                <a:srgbClr val="0070C0"/>
              </a:solidFill>
              <a:latin typeface="Book Antiqua"/>
              <a:ea typeface="Book Antiqua"/>
              <a:cs typeface="Book Antiqua"/>
              <a:sym typeface="Book Antiqua"/>
            </a:endParaRPr>
          </a:p>
        </p:txBody>
      </p:sp>
      <p:sp>
        <p:nvSpPr>
          <p:cNvPr id="229" name="Google Shape;229;p11"/>
          <p:cNvSpPr/>
          <p:nvPr/>
        </p:nvSpPr>
        <p:spPr>
          <a:xfrm>
            <a:off x="7193672" y="3434291"/>
            <a:ext cx="398538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0070C0"/>
                </a:solidFill>
                <a:latin typeface="Book Antiqua"/>
                <a:ea typeface="Book Antiqua"/>
                <a:cs typeface="Book Antiqua"/>
                <a:sym typeface="Book Antiqua"/>
              </a:rPr>
              <a:t>SNAU’s InterADIS roll up prepared:</a:t>
            </a:r>
            <a:endParaRPr sz="1800">
              <a:solidFill>
                <a:srgbClr val="0070C0"/>
              </a:solidFill>
              <a:latin typeface="Book Antiqua"/>
              <a:ea typeface="Book Antiqua"/>
              <a:cs typeface="Book Antiqua"/>
              <a:sym typeface="Book Antiqua"/>
            </a:endParaRPr>
          </a:p>
        </p:txBody>
      </p:sp>
      <p:sp>
        <p:nvSpPr>
          <p:cNvPr id="230" name="Google Shape;230;p11"/>
          <p:cNvSpPr/>
          <p:nvPr/>
        </p:nvSpPr>
        <p:spPr>
          <a:xfrm>
            <a:off x="7193672" y="3179220"/>
            <a:ext cx="393569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0070C0"/>
                </a:solidFill>
                <a:latin typeface="Book Antiqua"/>
                <a:ea typeface="Book Antiqua"/>
                <a:cs typeface="Book Antiqua"/>
                <a:sym typeface="Book Antiqua"/>
              </a:rPr>
              <a:t>SNAU’s leaflets are being developed</a:t>
            </a:r>
            <a:endParaRPr sz="1800">
              <a:solidFill>
                <a:srgbClr val="0070C0"/>
              </a:solidFill>
              <a:latin typeface="Book Antiqua"/>
              <a:ea typeface="Book Antiqua"/>
              <a:cs typeface="Book Antiqua"/>
              <a:sym typeface="Book Antiqua"/>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12"/>
          <p:cNvPicPr preferRelativeResize="0"/>
          <p:nvPr/>
        </p:nvPicPr>
        <p:blipFill rotWithShape="1">
          <a:blip r:embed="rId3">
            <a:alphaModFix/>
          </a:blip>
          <a:srcRect b="0" l="0" r="0" t="0"/>
          <a:stretch/>
        </p:blipFill>
        <p:spPr>
          <a:xfrm>
            <a:off x="118354" y="0"/>
            <a:ext cx="11955292" cy="1402202"/>
          </a:xfrm>
          <a:prstGeom prst="rect">
            <a:avLst/>
          </a:prstGeom>
          <a:noFill/>
          <a:ln>
            <a:noFill/>
          </a:ln>
        </p:spPr>
      </p:pic>
      <p:sp>
        <p:nvSpPr>
          <p:cNvPr id="236" name="Google Shape;236;p12"/>
          <p:cNvSpPr txBox="1"/>
          <p:nvPr/>
        </p:nvSpPr>
        <p:spPr>
          <a:xfrm>
            <a:off x="1200614" y="1140592"/>
            <a:ext cx="9790771"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F5496"/>
                </a:solidFill>
                <a:latin typeface="Book Antiqua"/>
                <a:ea typeface="Book Antiqua"/>
                <a:cs typeface="Book Antiqua"/>
                <a:sym typeface="Book Antiqua"/>
              </a:rPr>
              <a:t>IMPROVEMENT OF UNIVERSITY INFRASTRUCTURE </a:t>
            </a:r>
            <a:endParaRPr b="1" sz="2800">
              <a:solidFill>
                <a:srgbClr val="2F5496"/>
              </a:solidFill>
              <a:latin typeface="Book Antiqua"/>
              <a:ea typeface="Book Antiqua"/>
              <a:cs typeface="Book Antiqua"/>
              <a:sym typeface="Book Antiqua"/>
            </a:endParaRPr>
          </a:p>
        </p:txBody>
      </p:sp>
      <p:sp>
        <p:nvSpPr>
          <p:cNvPr id="237" name="Google Shape;237;p12"/>
          <p:cNvSpPr/>
          <p:nvPr/>
        </p:nvSpPr>
        <p:spPr>
          <a:xfrm>
            <a:off x="118353" y="1663812"/>
            <a:ext cx="11955292" cy="12464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rgbClr val="0070C0"/>
                </a:solidFill>
                <a:latin typeface="Book Antiqua"/>
                <a:ea typeface="Book Antiqua"/>
                <a:cs typeface="Book Antiqua"/>
                <a:sym typeface="Book Antiqua"/>
              </a:rPr>
              <a:t>Needs, deficiencies of university infrastructure regarding appropriateness for IS are going to be reviewed during study visits and training. The SNAU’s list of what has to be done is being developed. </a:t>
            </a:r>
            <a:endParaRPr sz="2500">
              <a:solidFill>
                <a:srgbClr val="0070C0"/>
              </a:solidFill>
              <a:latin typeface="Book Antiqua"/>
              <a:ea typeface="Book Antiqua"/>
              <a:cs typeface="Book Antiqua"/>
              <a:sym typeface="Book Antiqua"/>
            </a:endParaRPr>
          </a:p>
        </p:txBody>
      </p:sp>
      <p:pic>
        <p:nvPicPr>
          <p:cNvPr id="238" name="Google Shape;238;p12"/>
          <p:cNvPicPr preferRelativeResize="0"/>
          <p:nvPr/>
        </p:nvPicPr>
        <p:blipFill rotWithShape="1">
          <a:blip r:embed="rId4">
            <a:alphaModFix/>
          </a:blip>
          <a:srcRect b="-856" l="12339" r="1348" t="16844"/>
          <a:stretch/>
        </p:blipFill>
        <p:spPr>
          <a:xfrm>
            <a:off x="7826828" y="2542794"/>
            <a:ext cx="4046299" cy="1772331"/>
          </a:xfrm>
          <a:prstGeom prst="rect">
            <a:avLst/>
          </a:prstGeom>
          <a:noFill/>
          <a:ln>
            <a:noFill/>
          </a:ln>
        </p:spPr>
      </p:pic>
      <p:pic>
        <p:nvPicPr>
          <p:cNvPr id="239" name="Google Shape;239;p12"/>
          <p:cNvPicPr preferRelativeResize="0"/>
          <p:nvPr/>
        </p:nvPicPr>
        <p:blipFill rotWithShape="1">
          <a:blip r:embed="rId5">
            <a:alphaModFix/>
          </a:blip>
          <a:srcRect b="0" l="10806" r="6743" t="12785"/>
          <a:stretch/>
        </p:blipFill>
        <p:spPr>
          <a:xfrm>
            <a:off x="7294817" y="4431924"/>
            <a:ext cx="4778828" cy="2274741"/>
          </a:xfrm>
          <a:prstGeom prst="rect">
            <a:avLst/>
          </a:prstGeom>
          <a:noFill/>
          <a:ln>
            <a:noFill/>
          </a:ln>
        </p:spPr>
      </p:pic>
      <p:pic>
        <p:nvPicPr>
          <p:cNvPr id="240" name="Google Shape;240;p12"/>
          <p:cNvPicPr preferRelativeResize="0"/>
          <p:nvPr/>
        </p:nvPicPr>
        <p:blipFill rotWithShape="1">
          <a:blip r:embed="rId6">
            <a:alphaModFix/>
          </a:blip>
          <a:srcRect b="0" l="0" r="0" t="0"/>
          <a:stretch/>
        </p:blipFill>
        <p:spPr>
          <a:xfrm>
            <a:off x="4190212" y="4431924"/>
            <a:ext cx="3010040" cy="2230331"/>
          </a:xfrm>
          <a:prstGeom prst="rect">
            <a:avLst/>
          </a:prstGeom>
          <a:noFill/>
          <a:ln>
            <a:noFill/>
          </a:ln>
        </p:spPr>
      </p:pic>
      <p:sp>
        <p:nvSpPr>
          <p:cNvPr id="241" name="Google Shape;241;p12"/>
          <p:cNvSpPr/>
          <p:nvPr/>
        </p:nvSpPr>
        <p:spPr>
          <a:xfrm>
            <a:off x="3162033" y="2930372"/>
            <a:ext cx="413278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70C0"/>
                </a:solidFill>
                <a:latin typeface="Book Antiqua"/>
                <a:ea typeface="Book Antiqua"/>
                <a:cs typeface="Book Antiqua"/>
                <a:sym typeface="Book Antiqua"/>
              </a:rPr>
              <a:t>Signs with names and directions of classes and facilities in English, detailed menu in English prepared in the canteen</a:t>
            </a:r>
            <a:endParaRPr sz="1800">
              <a:solidFill>
                <a:srgbClr val="0070C0"/>
              </a:solidFill>
              <a:latin typeface="Book Antiqua"/>
              <a:ea typeface="Book Antiqua"/>
              <a:cs typeface="Book Antiqua"/>
              <a:sym typeface="Book Antiqua"/>
            </a:endParaRPr>
          </a:p>
        </p:txBody>
      </p:sp>
      <p:pic>
        <p:nvPicPr>
          <p:cNvPr id="242" name="Google Shape;242;p12"/>
          <p:cNvPicPr preferRelativeResize="0"/>
          <p:nvPr/>
        </p:nvPicPr>
        <p:blipFill rotWithShape="1">
          <a:blip r:embed="rId7">
            <a:alphaModFix/>
          </a:blip>
          <a:srcRect b="0" l="0" r="0" t="0"/>
          <a:stretch/>
        </p:blipFill>
        <p:spPr>
          <a:xfrm>
            <a:off x="208370" y="3276599"/>
            <a:ext cx="2859098" cy="1906065"/>
          </a:xfrm>
          <a:prstGeom prst="rect">
            <a:avLst/>
          </a:prstGeom>
          <a:noFill/>
          <a:ln>
            <a:noFill/>
          </a:ln>
        </p:spPr>
      </p:pic>
      <p:pic>
        <p:nvPicPr>
          <p:cNvPr id="243" name="Google Shape;243;p12"/>
          <p:cNvPicPr preferRelativeResize="0"/>
          <p:nvPr/>
        </p:nvPicPr>
        <p:blipFill rotWithShape="1">
          <a:blip r:embed="rId8">
            <a:alphaModFix/>
          </a:blip>
          <a:srcRect b="0" l="0" r="0" t="0"/>
          <a:stretch/>
        </p:blipFill>
        <p:spPr>
          <a:xfrm>
            <a:off x="208370" y="4736408"/>
            <a:ext cx="3651821" cy="2121592"/>
          </a:xfrm>
          <a:prstGeom prst="rect">
            <a:avLst/>
          </a:prstGeom>
          <a:noFill/>
          <a:ln>
            <a:noFill/>
          </a:ln>
        </p:spPr>
      </p:pic>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13"/>
          <p:cNvPicPr preferRelativeResize="0"/>
          <p:nvPr/>
        </p:nvPicPr>
        <p:blipFill rotWithShape="1">
          <a:blip r:embed="rId3">
            <a:alphaModFix/>
          </a:blip>
          <a:srcRect b="0" l="0" r="0" t="0"/>
          <a:stretch/>
        </p:blipFill>
        <p:spPr>
          <a:xfrm>
            <a:off x="118354" y="0"/>
            <a:ext cx="11955292" cy="1402202"/>
          </a:xfrm>
          <a:prstGeom prst="rect">
            <a:avLst/>
          </a:prstGeom>
          <a:noFill/>
          <a:ln>
            <a:noFill/>
          </a:ln>
        </p:spPr>
      </p:pic>
      <p:sp>
        <p:nvSpPr>
          <p:cNvPr id="249" name="Google Shape;249;p13"/>
          <p:cNvSpPr txBox="1"/>
          <p:nvPr/>
        </p:nvSpPr>
        <p:spPr>
          <a:xfrm>
            <a:off x="1200614" y="1140592"/>
            <a:ext cx="9790771"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F5496"/>
                </a:solidFill>
                <a:latin typeface="Book Antiqua"/>
                <a:ea typeface="Book Antiqua"/>
                <a:cs typeface="Book Antiqua"/>
                <a:sym typeface="Book Antiqua"/>
              </a:rPr>
              <a:t>CREATION OF WEBSITE AND SOCIAL MEDIAS</a:t>
            </a:r>
            <a:endParaRPr b="1" sz="2800">
              <a:solidFill>
                <a:srgbClr val="2F5496"/>
              </a:solidFill>
              <a:latin typeface="Book Antiqua"/>
              <a:ea typeface="Book Antiqua"/>
              <a:cs typeface="Book Antiqua"/>
              <a:sym typeface="Book Antiqua"/>
            </a:endParaRPr>
          </a:p>
        </p:txBody>
      </p:sp>
      <p:sp>
        <p:nvSpPr>
          <p:cNvPr id="250" name="Google Shape;250;p13"/>
          <p:cNvSpPr txBox="1"/>
          <p:nvPr/>
        </p:nvSpPr>
        <p:spPr>
          <a:xfrm>
            <a:off x="1200614" y="2003203"/>
            <a:ext cx="1751142" cy="338554"/>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Project’s ones </a:t>
            </a:r>
            <a:endParaRPr b="1" sz="1600">
              <a:solidFill>
                <a:schemeClr val="dk1"/>
              </a:solidFill>
              <a:latin typeface="Book Antiqua"/>
              <a:ea typeface="Book Antiqua"/>
              <a:cs typeface="Book Antiqua"/>
              <a:sym typeface="Book Antiqua"/>
            </a:endParaRPr>
          </a:p>
        </p:txBody>
      </p:sp>
      <p:sp>
        <p:nvSpPr>
          <p:cNvPr id="251" name="Google Shape;251;p13"/>
          <p:cNvSpPr txBox="1"/>
          <p:nvPr/>
        </p:nvSpPr>
        <p:spPr>
          <a:xfrm>
            <a:off x="8673589" y="2003203"/>
            <a:ext cx="1751142" cy="338554"/>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SNAU’s  </a:t>
            </a:r>
            <a:endParaRPr b="1" sz="1600">
              <a:solidFill>
                <a:schemeClr val="dk1"/>
              </a:solidFill>
              <a:latin typeface="Book Antiqua"/>
              <a:ea typeface="Book Antiqua"/>
              <a:cs typeface="Book Antiqua"/>
              <a:sym typeface="Book Antiqua"/>
            </a:endParaRPr>
          </a:p>
        </p:txBody>
      </p:sp>
      <p:sp>
        <p:nvSpPr>
          <p:cNvPr id="252" name="Google Shape;252;p13"/>
          <p:cNvSpPr/>
          <p:nvPr/>
        </p:nvSpPr>
        <p:spPr>
          <a:xfrm>
            <a:off x="7849092" y="2889020"/>
            <a:ext cx="422455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val="tx"/>
                    </a:ext>
                  </a:extLst>
                </a:hlinkClick>
              </a:rPr>
              <a:t>https://www.facebook.com/Interadis.snau</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53" name="Google Shape;253;p13"/>
          <p:cNvSpPr txBox="1"/>
          <p:nvPr/>
        </p:nvSpPr>
        <p:spPr>
          <a:xfrm>
            <a:off x="8730372" y="2542794"/>
            <a:ext cx="298321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ook Antiqua"/>
                <a:ea typeface="Book Antiqua"/>
                <a:cs typeface="Book Antiqua"/>
                <a:sym typeface="Book Antiqua"/>
              </a:rPr>
              <a:t>FB page of SNAU </a:t>
            </a:r>
            <a:endParaRPr sz="1800">
              <a:solidFill>
                <a:schemeClr val="dk1"/>
              </a:solidFill>
              <a:latin typeface="Book Antiqua"/>
              <a:ea typeface="Book Antiqua"/>
              <a:cs typeface="Book Antiqua"/>
              <a:sym typeface="Book Antiqua"/>
            </a:endParaRPr>
          </a:p>
        </p:txBody>
      </p:sp>
      <p:sp>
        <p:nvSpPr>
          <p:cNvPr id="254" name="Google Shape;254;p13"/>
          <p:cNvSpPr txBox="1"/>
          <p:nvPr/>
        </p:nvSpPr>
        <p:spPr>
          <a:xfrm>
            <a:off x="8654172" y="3334731"/>
            <a:ext cx="298321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ook Antiqua"/>
                <a:ea typeface="Book Antiqua"/>
                <a:cs typeface="Book Antiqua"/>
                <a:sym typeface="Book Antiqua"/>
              </a:rPr>
              <a:t>Web page of SNAU </a:t>
            </a:r>
            <a:endParaRPr sz="1800">
              <a:solidFill>
                <a:schemeClr val="dk1"/>
              </a:solidFill>
              <a:latin typeface="Book Antiqua"/>
              <a:ea typeface="Book Antiqua"/>
              <a:cs typeface="Book Antiqua"/>
              <a:sym typeface="Book Antiqua"/>
            </a:endParaRPr>
          </a:p>
        </p:txBody>
      </p:sp>
      <p:sp>
        <p:nvSpPr>
          <p:cNvPr id="255" name="Google Shape;255;p13"/>
          <p:cNvSpPr/>
          <p:nvPr/>
        </p:nvSpPr>
        <p:spPr>
          <a:xfrm>
            <a:off x="8717161" y="3643909"/>
            <a:ext cx="231294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5">
                  <a:extLst>
                    <a:ext uri="{A12FA001-AC4F-418D-AE19-62706E023703}">
                      <ahyp:hlinkClr val="tx"/>
                    </a:ext>
                  </a:extLst>
                </a:hlinkClick>
              </a:rPr>
              <a:t>https://bit.ly/2XEOty1</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256" name="Google Shape;256;p13"/>
          <p:cNvPicPr preferRelativeResize="0"/>
          <p:nvPr/>
        </p:nvPicPr>
        <p:blipFill rotWithShape="1">
          <a:blip r:embed="rId6">
            <a:alphaModFix/>
          </a:blip>
          <a:srcRect b="0" l="0" r="0" t="0"/>
          <a:stretch/>
        </p:blipFill>
        <p:spPr>
          <a:xfrm>
            <a:off x="5610064" y="4013241"/>
            <a:ext cx="6581936" cy="2728646"/>
          </a:xfrm>
          <a:prstGeom prst="rect">
            <a:avLst/>
          </a:prstGeom>
          <a:noFill/>
          <a:ln>
            <a:noFill/>
          </a:ln>
        </p:spPr>
      </p:pic>
      <p:sp>
        <p:nvSpPr>
          <p:cNvPr id="257" name="Google Shape;257;p13"/>
          <p:cNvSpPr/>
          <p:nvPr/>
        </p:nvSpPr>
        <p:spPr>
          <a:xfrm>
            <a:off x="333299" y="2715834"/>
            <a:ext cx="473296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7">
                  <a:extLst>
                    <a:ext uri="{A12FA001-AC4F-418D-AE19-62706E023703}">
                      <ahyp:hlinkClr val="tx"/>
                    </a:ext>
                  </a:extLst>
                </a:hlinkClick>
              </a:rPr>
              <a:t>https://interadiscoordinat.wixsite.com/interadis</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58" name="Google Shape;258;p13"/>
          <p:cNvSpPr txBox="1"/>
          <p:nvPr/>
        </p:nvSpPr>
        <p:spPr>
          <a:xfrm>
            <a:off x="1452589" y="2461684"/>
            <a:ext cx="124719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ook Antiqua"/>
                <a:ea typeface="Book Antiqua"/>
                <a:cs typeface="Book Antiqua"/>
                <a:sym typeface="Book Antiqua"/>
              </a:rPr>
              <a:t>Web page</a:t>
            </a:r>
            <a:endParaRPr sz="1800">
              <a:solidFill>
                <a:schemeClr val="dk1"/>
              </a:solidFill>
              <a:latin typeface="Book Antiqua"/>
              <a:ea typeface="Book Antiqua"/>
              <a:cs typeface="Book Antiqua"/>
              <a:sym typeface="Book Antiqua"/>
            </a:endParaRPr>
          </a:p>
        </p:txBody>
      </p:sp>
      <p:sp>
        <p:nvSpPr>
          <p:cNvPr id="259" name="Google Shape;259;p13"/>
          <p:cNvSpPr/>
          <p:nvPr/>
        </p:nvSpPr>
        <p:spPr>
          <a:xfrm>
            <a:off x="250769" y="3366910"/>
            <a:ext cx="435567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8">
                  <a:extLst>
                    <a:ext uri="{A12FA001-AC4F-418D-AE19-62706E023703}">
                      <ahyp:hlinkClr val="tx"/>
                    </a:ext>
                  </a:extLst>
                </a:hlinkClick>
              </a:rPr>
              <a:t>https://www.facebook.com/InternationalStudentsAdaptationandntegration</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60" name="Google Shape;260;p13"/>
          <p:cNvSpPr txBox="1"/>
          <p:nvPr/>
        </p:nvSpPr>
        <p:spPr>
          <a:xfrm>
            <a:off x="1452589" y="3095584"/>
            <a:ext cx="13999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ook Antiqua"/>
                <a:ea typeface="Book Antiqua"/>
                <a:cs typeface="Book Antiqua"/>
                <a:sym typeface="Book Antiqua"/>
              </a:rPr>
              <a:t>FB page</a:t>
            </a:r>
            <a:endParaRPr sz="1800">
              <a:solidFill>
                <a:schemeClr val="dk1"/>
              </a:solidFill>
              <a:latin typeface="Book Antiqua"/>
              <a:ea typeface="Book Antiqua"/>
              <a:cs typeface="Book Antiqua"/>
              <a:sym typeface="Book Antiqua"/>
            </a:endParaRPr>
          </a:p>
        </p:txBody>
      </p:sp>
      <p:pic>
        <p:nvPicPr>
          <p:cNvPr id="261" name="Google Shape;261;p13"/>
          <p:cNvPicPr preferRelativeResize="0"/>
          <p:nvPr/>
        </p:nvPicPr>
        <p:blipFill rotWithShape="1">
          <a:blip r:embed="rId9">
            <a:alphaModFix/>
          </a:blip>
          <a:srcRect b="0" l="0" r="0" t="0"/>
          <a:stretch/>
        </p:blipFill>
        <p:spPr>
          <a:xfrm>
            <a:off x="82897" y="4013241"/>
            <a:ext cx="5055733" cy="2817641"/>
          </a:xfrm>
          <a:prstGeom prst="rect">
            <a:avLst/>
          </a:prstGeom>
          <a:noFill/>
          <a:ln>
            <a:noFill/>
          </a:ln>
        </p:spPr>
      </p:pic>
      <p:pic>
        <p:nvPicPr>
          <p:cNvPr id="262" name="Google Shape;262;p13"/>
          <p:cNvPicPr preferRelativeResize="0"/>
          <p:nvPr/>
        </p:nvPicPr>
        <p:blipFill rotWithShape="1">
          <a:blip r:embed="rId10">
            <a:alphaModFix/>
          </a:blip>
          <a:srcRect b="0" l="0" r="0" t="0"/>
          <a:stretch/>
        </p:blipFill>
        <p:spPr>
          <a:xfrm>
            <a:off x="4948810" y="2613701"/>
            <a:ext cx="2964554" cy="1333097"/>
          </a:xfrm>
          <a:prstGeom prst="rect">
            <a:avLst/>
          </a:prstGeom>
          <a:noFill/>
          <a:ln>
            <a:noFill/>
          </a:ln>
        </p:spPr>
      </p:pic>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14"/>
          <p:cNvPicPr preferRelativeResize="0"/>
          <p:nvPr/>
        </p:nvPicPr>
        <p:blipFill rotWithShape="1">
          <a:blip r:embed="rId3">
            <a:alphaModFix/>
          </a:blip>
          <a:srcRect b="0" l="0" r="0" t="0"/>
          <a:stretch/>
        </p:blipFill>
        <p:spPr>
          <a:xfrm>
            <a:off x="118354" y="0"/>
            <a:ext cx="11955292" cy="1402202"/>
          </a:xfrm>
          <a:prstGeom prst="rect">
            <a:avLst/>
          </a:prstGeom>
          <a:noFill/>
          <a:ln>
            <a:noFill/>
          </a:ln>
        </p:spPr>
      </p:pic>
      <p:sp>
        <p:nvSpPr>
          <p:cNvPr id="268" name="Google Shape;268;p14"/>
          <p:cNvSpPr txBox="1"/>
          <p:nvPr/>
        </p:nvSpPr>
        <p:spPr>
          <a:xfrm>
            <a:off x="1200614" y="1402202"/>
            <a:ext cx="9790771"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F5496"/>
                </a:solidFill>
                <a:latin typeface="Book Antiqua"/>
                <a:ea typeface="Book Antiqua"/>
                <a:cs typeface="Book Antiqua"/>
                <a:sym typeface="Book Antiqua"/>
              </a:rPr>
              <a:t>ENGLISH COURSES FOR ADMINISTRATIVE STAFF</a:t>
            </a:r>
            <a:endParaRPr b="1" sz="2800">
              <a:solidFill>
                <a:srgbClr val="2F5496"/>
              </a:solidFill>
              <a:latin typeface="Book Antiqua"/>
              <a:ea typeface="Book Antiqua"/>
              <a:cs typeface="Book Antiqua"/>
              <a:sym typeface="Book Antiqua"/>
            </a:endParaRPr>
          </a:p>
        </p:txBody>
      </p:sp>
      <p:sp>
        <p:nvSpPr>
          <p:cNvPr id="269" name="Google Shape;269;p14"/>
          <p:cNvSpPr txBox="1"/>
          <p:nvPr/>
        </p:nvSpPr>
        <p:spPr>
          <a:xfrm>
            <a:off x="386212" y="2011575"/>
            <a:ext cx="9258531" cy="12464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500">
                <a:solidFill>
                  <a:srgbClr val="0070C0"/>
                </a:solidFill>
                <a:latin typeface="Calibri"/>
                <a:ea typeface="Calibri"/>
                <a:cs typeface="Calibri"/>
                <a:sym typeface="Calibri"/>
              </a:rPr>
              <a:t>The first class of 10-15 administrative staff is expected to start in October 2021. </a:t>
            </a:r>
            <a:endParaRPr sz="2500">
              <a:solidFill>
                <a:srgbClr val="0070C0"/>
              </a:solidFill>
              <a:latin typeface="Calibri"/>
              <a:ea typeface="Calibri"/>
              <a:cs typeface="Calibri"/>
              <a:sym typeface="Calibri"/>
            </a:endParaRPr>
          </a:p>
          <a:p>
            <a:pPr indent="0" lvl="0" marL="0" marR="0" rtl="0" algn="ctr">
              <a:spcBef>
                <a:spcPts val="0"/>
              </a:spcBef>
              <a:spcAft>
                <a:spcPts val="0"/>
              </a:spcAft>
              <a:buNone/>
            </a:pPr>
            <a:r>
              <a:rPr lang="en-US" sz="2500">
                <a:solidFill>
                  <a:srgbClr val="0070C0"/>
                </a:solidFill>
                <a:latin typeface="Calibri"/>
                <a:ea typeface="Calibri"/>
                <a:cs typeface="Calibri"/>
                <a:sym typeface="Calibri"/>
              </a:rPr>
              <a:t>3 months / 3 lessons per week</a:t>
            </a:r>
            <a:endParaRPr sz="2500">
              <a:solidFill>
                <a:srgbClr val="0070C0"/>
              </a:solidFill>
              <a:latin typeface="Calibri"/>
              <a:ea typeface="Calibri"/>
              <a:cs typeface="Calibri"/>
              <a:sym typeface="Calibri"/>
            </a:endParaRPr>
          </a:p>
        </p:txBody>
      </p:sp>
      <p:pic>
        <p:nvPicPr>
          <p:cNvPr id="270" name="Google Shape;270;p14"/>
          <p:cNvPicPr preferRelativeResize="0"/>
          <p:nvPr/>
        </p:nvPicPr>
        <p:blipFill rotWithShape="1">
          <a:blip r:embed="rId4">
            <a:alphaModFix/>
          </a:blip>
          <a:srcRect b="0" l="0" r="0" t="0"/>
          <a:stretch/>
        </p:blipFill>
        <p:spPr>
          <a:xfrm>
            <a:off x="8157976" y="4005942"/>
            <a:ext cx="3915670" cy="2610446"/>
          </a:xfrm>
          <a:prstGeom prst="rect">
            <a:avLst/>
          </a:prstGeom>
          <a:noFill/>
          <a:ln>
            <a:noFill/>
          </a:ln>
        </p:spPr>
      </p:pic>
      <p:pic>
        <p:nvPicPr>
          <p:cNvPr id="271" name="Google Shape;271;p14"/>
          <p:cNvPicPr preferRelativeResize="0"/>
          <p:nvPr/>
        </p:nvPicPr>
        <p:blipFill rotWithShape="1">
          <a:blip r:embed="rId5">
            <a:alphaModFix/>
          </a:blip>
          <a:srcRect b="0" l="0" r="0" t="0"/>
          <a:stretch/>
        </p:blipFill>
        <p:spPr>
          <a:xfrm>
            <a:off x="118354" y="4005942"/>
            <a:ext cx="3882551" cy="2588367"/>
          </a:xfrm>
          <a:prstGeom prst="rect">
            <a:avLst/>
          </a:prstGeom>
          <a:noFill/>
          <a:ln>
            <a:noFill/>
          </a:ln>
        </p:spPr>
      </p:pic>
      <p:pic>
        <p:nvPicPr>
          <p:cNvPr id="272" name="Google Shape;272;p14"/>
          <p:cNvPicPr preferRelativeResize="0"/>
          <p:nvPr/>
        </p:nvPicPr>
        <p:blipFill rotWithShape="1">
          <a:blip r:embed="rId6">
            <a:alphaModFix/>
          </a:blip>
          <a:srcRect b="0" l="0" r="0" t="0"/>
          <a:stretch/>
        </p:blipFill>
        <p:spPr>
          <a:xfrm>
            <a:off x="4197572" y="4005942"/>
            <a:ext cx="3763736" cy="2509157"/>
          </a:xfrm>
          <a:prstGeom prst="rect">
            <a:avLst/>
          </a:prstGeom>
          <a:noFill/>
          <a:ln>
            <a:noFill/>
          </a:ln>
        </p:spPr>
      </p:pic>
      <p:pic>
        <p:nvPicPr>
          <p:cNvPr id="273" name="Google Shape;273;p14"/>
          <p:cNvPicPr preferRelativeResize="0"/>
          <p:nvPr/>
        </p:nvPicPr>
        <p:blipFill rotWithShape="1">
          <a:blip r:embed="rId7">
            <a:alphaModFix/>
          </a:blip>
          <a:srcRect b="0" l="0" r="0" t="0"/>
          <a:stretch/>
        </p:blipFill>
        <p:spPr>
          <a:xfrm>
            <a:off x="9968620" y="1843767"/>
            <a:ext cx="2105025" cy="2162175"/>
          </a:xfrm>
          <a:prstGeom prst="rect">
            <a:avLst/>
          </a:prstGeom>
          <a:noFill/>
          <a:ln>
            <a:noFill/>
          </a:ln>
        </p:spPr>
      </p:pic>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15"/>
          <p:cNvPicPr preferRelativeResize="0"/>
          <p:nvPr/>
        </p:nvPicPr>
        <p:blipFill rotWithShape="1">
          <a:blip r:embed="rId3">
            <a:alphaModFix/>
          </a:blip>
          <a:srcRect b="0" l="0" r="0" t="0"/>
          <a:stretch/>
        </p:blipFill>
        <p:spPr>
          <a:xfrm>
            <a:off x="118354" y="0"/>
            <a:ext cx="11955292" cy="1402202"/>
          </a:xfrm>
          <a:prstGeom prst="rect">
            <a:avLst/>
          </a:prstGeom>
          <a:noFill/>
          <a:ln>
            <a:noFill/>
          </a:ln>
        </p:spPr>
      </p:pic>
      <p:sp>
        <p:nvSpPr>
          <p:cNvPr id="279" name="Google Shape;279;p15"/>
          <p:cNvSpPr txBox="1"/>
          <p:nvPr/>
        </p:nvSpPr>
        <p:spPr>
          <a:xfrm>
            <a:off x="1971907" y="1140592"/>
            <a:ext cx="8248185"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F5496"/>
                </a:solidFill>
                <a:latin typeface="Book Antiqua"/>
                <a:ea typeface="Book Antiqua"/>
                <a:cs typeface="Book Antiqua"/>
                <a:sym typeface="Book Antiqua"/>
              </a:rPr>
              <a:t>QUALITY CONTROL </a:t>
            </a:r>
            <a:endParaRPr b="1" sz="2800">
              <a:solidFill>
                <a:srgbClr val="2F5496"/>
              </a:solidFill>
              <a:latin typeface="Book Antiqua"/>
              <a:ea typeface="Book Antiqua"/>
              <a:cs typeface="Book Antiqua"/>
              <a:sym typeface="Book Antiqua"/>
            </a:endParaRPr>
          </a:p>
        </p:txBody>
      </p:sp>
      <p:sp>
        <p:nvSpPr>
          <p:cNvPr id="280" name="Google Shape;280;p15"/>
          <p:cNvSpPr/>
          <p:nvPr/>
        </p:nvSpPr>
        <p:spPr>
          <a:xfrm>
            <a:off x="5617029" y="1825509"/>
            <a:ext cx="6096000" cy="27238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900">
                <a:solidFill>
                  <a:srgbClr val="0070C0"/>
                </a:solidFill>
                <a:latin typeface="Book Antiqua"/>
                <a:ea typeface="Book Antiqua"/>
                <a:cs typeface="Book Antiqua"/>
                <a:sym typeface="Book Antiqua"/>
              </a:rPr>
              <a:t>HuG will support the project management and WP owners in reviewing objectives, priorities, methodology, and planned activities (planning support function), Advising project implementation and help solve issues (advisory function),  Providing tools to foster engagement, commitment and accountability (“catalyst function”) and Assessing results/impact/sustainability/visibility (control function)</a:t>
            </a:r>
            <a:endParaRPr sz="1900">
              <a:solidFill>
                <a:srgbClr val="0070C0"/>
              </a:solidFill>
              <a:latin typeface="Book Antiqua"/>
              <a:ea typeface="Book Antiqua"/>
              <a:cs typeface="Book Antiqua"/>
              <a:sym typeface="Book Antiqua"/>
            </a:endParaRPr>
          </a:p>
        </p:txBody>
      </p:sp>
      <p:sp>
        <p:nvSpPr>
          <p:cNvPr id="281" name="Google Shape;281;p15"/>
          <p:cNvSpPr/>
          <p:nvPr/>
        </p:nvSpPr>
        <p:spPr>
          <a:xfrm>
            <a:off x="251490" y="2542794"/>
            <a:ext cx="4849404"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00">
                <a:solidFill>
                  <a:schemeClr val="dk1"/>
                </a:solidFill>
                <a:latin typeface="Book Antiqua"/>
                <a:ea typeface="Book Antiqua"/>
                <a:cs typeface="Book Antiqua"/>
                <a:sym typeface="Book Antiqua"/>
              </a:rPr>
              <a:t>Hultgren Nachhaltigkeitsberatung UG,</a:t>
            </a:r>
            <a:endParaRPr/>
          </a:p>
          <a:p>
            <a:pPr indent="0" lvl="0" marL="0" marR="0" rtl="0" algn="l">
              <a:spcBef>
                <a:spcPts val="0"/>
              </a:spcBef>
              <a:spcAft>
                <a:spcPts val="0"/>
              </a:spcAft>
              <a:buNone/>
            </a:pPr>
            <a:r>
              <a:rPr lang="en-US" sz="2100">
                <a:solidFill>
                  <a:schemeClr val="dk1"/>
                </a:solidFill>
                <a:latin typeface="Book Antiqua"/>
                <a:ea typeface="Book Antiqua"/>
                <a:cs typeface="Book Antiqua"/>
                <a:sym typeface="Book Antiqua"/>
              </a:rPr>
              <a:t> Germany</a:t>
            </a:r>
            <a:endParaRPr sz="2100">
              <a:solidFill>
                <a:schemeClr val="dk1"/>
              </a:solidFill>
              <a:latin typeface="Book Antiqua"/>
              <a:ea typeface="Book Antiqua"/>
              <a:cs typeface="Book Antiqua"/>
              <a:sym typeface="Book Antiqua"/>
            </a:endParaRPr>
          </a:p>
        </p:txBody>
      </p:sp>
      <p:sp>
        <p:nvSpPr>
          <p:cNvPr id="282" name="Google Shape;282;p15"/>
          <p:cNvSpPr/>
          <p:nvPr/>
        </p:nvSpPr>
        <p:spPr>
          <a:xfrm>
            <a:off x="1840804" y="2073435"/>
            <a:ext cx="1516762"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100">
                <a:solidFill>
                  <a:srgbClr val="0070C0"/>
                </a:solidFill>
                <a:latin typeface="Book Antiqua"/>
                <a:ea typeface="Book Antiqua"/>
                <a:cs typeface="Book Antiqua"/>
                <a:sym typeface="Book Antiqua"/>
              </a:rPr>
              <a:t>WP leader </a:t>
            </a:r>
            <a:endParaRPr b="1" sz="2100">
              <a:solidFill>
                <a:srgbClr val="0070C0"/>
              </a:solidFill>
              <a:latin typeface="Book Antiqua"/>
              <a:ea typeface="Book Antiqua"/>
              <a:cs typeface="Book Antiqua"/>
              <a:sym typeface="Book Antiqua"/>
            </a:endParaRPr>
          </a:p>
        </p:txBody>
      </p:sp>
      <p:pic>
        <p:nvPicPr>
          <p:cNvPr id="283" name="Google Shape;283;p15"/>
          <p:cNvPicPr preferRelativeResize="0"/>
          <p:nvPr/>
        </p:nvPicPr>
        <p:blipFill rotWithShape="1">
          <a:blip r:embed="rId4">
            <a:alphaModFix/>
          </a:blip>
          <a:srcRect b="0" l="0" r="0" t="0"/>
          <a:stretch/>
        </p:blipFill>
        <p:spPr>
          <a:xfrm>
            <a:off x="805844" y="3907075"/>
            <a:ext cx="2621802" cy="2427826"/>
          </a:xfrm>
          <a:prstGeom prst="rect">
            <a:avLst/>
          </a:prstGeom>
          <a:noFill/>
          <a:ln>
            <a:noFill/>
          </a:ln>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16"/>
          <p:cNvSpPr txBox="1"/>
          <p:nvPr/>
        </p:nvSpPr>
        <p:spPr>
          <a:xfrm>
            <a:off x="118354" y="1238563"/>
            <a:ext cx="620368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F5496"/>
                </a:solidFill>
                <a:latin typeface="Book Antiqua"/>
                <a:ea typeface="Book Antiqua"/>
                <a:cs typeface="Book Antiqua"/>
                <a:sym typeface="Book Antiqua"/>
              </a:rPr>
              <a:t>MANAGEMENT OF THE PROJECT</a:t>
            </a:r>
            <a:endParaRPr b="1" sz="2800">
              <a:solidFill>
                <a:srgbClr val="2F5496"/>
              </a:solidFill>
              <a:latin typeface="Book Antiqua"/>
              <a:ea typeface="Book Antiqua"/>
              <a:cs typeface="Book Antiqua"/>
              <a:sym typeface="Book Antiqua"/>
            </a:endParaRPr>
          </a:p>
        </p:txBody>
      </p:sp>
      <p:pic>
        <p:nvPicPr>
          <p:cNvPr id="289" name="Google Shape;289;p16"/>
          <p:cNvPicPr preferRelativeResize="0"/>
          <p:nvPr/>
        </p:nvPicPr>
        <p:blipFill rotWithShape="1">
          <a:blip r:embed="rId3">
            <a:alphaModFix/>
          </a:blip>
          <a:srcRect b="0" l="0" r="0" t="0"/>
          <a:stretch/>
        </p:blipFill>
        <p:spPr>
          <a:xfrm>
            <a:off x="118354" y="-9751"/>
            <a:ext cx="11955292" cy="1402202"/>
          </a:xfrm>
          <a:prstGeom prst="rect">
            <a:avLst/>
          </a:prstGeom>
          <a:noFill/>
          <a:ln>
            <a:noFill/>
          </a:ln>
        </p:spPr>
      </p:pic>
      <p:sp>
        <p:nvSpPr>
          <p:cNvPr id="290" name="Google Shape;290;p16"/>
          <p:cNvSpPr/>
          <p:nvPr/>
        </p:nvSpPr>
        <p:spPr>
          <a:xfrm>
            <a:off x="9769" y="5934670"/>
            <a:ext cx="310681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Video: </a:t>
            </a:r>
            <a:r>
              <a:rPr lang="en-US" sz="1800" u="sng">
                <a:solidFill>
                  <a:schemeClr val="dk1"/>
                </a:solidFill>
                <a:latin typeface="Calibri"/>
                <a:ea typeface="Calibri"/>
                <a:cs typeface="Calibri"/>
                <a:sym typeface="Calibri"/>
                <a:hlinkClick r:id="rId4">
                  <a:extLst>
                    <a:ext uri="{A12FA001-AC4F-418D-AE19-62706E023703}">
                      <ahyp:hlinkClr val="tx"/>
                    </a:ext>
                  </a:extLst>
                </a:hlinkClick>
              </a:rPr>
              <a:t>https://bit.ly/3AkOdSM</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91" name="Google Shape;291;p16"/>
          <p:cNvSpPr/>
          <p:nvPr/>
        </p:nvSpPr>
        <p:spPr>
          <a:xfrm>
            <a:off x="-13162" y="6488668"/>
            <a:ext cx="27541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FB:   </a:t>
            </a:r>
            <a:r>
              <a:rPr lang="en-US" sz="1800" u="sng">
                <a:solidFill>
                  <a:schemeClr val="dk1"/>
                </a:solidFill>
                <a:latin typeface="Calibri"/>
                <a:ea typeface="Calibri"/>
                <a:cs typeface="Calibri"/>
                <a:sym typeface="Calibri"/>
                <a:hlinkClick r:id="rId5">
                  <a:extLst>
                    <a:ext uri="{A12FA001-AC4F-418D-AE19-62706E023703}">
                      <ahyp:hlinkClr val="tx"/>
                    </a:ext>
                  </a:extLst>
                </a:hlinkClick>
              </a:rPr>
              <a:t>https://bit.ly/3lsucnm</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292" name="Google Shape;292;p16"/>
          <p:cNvPicPr preferRelativeResize="0"/>
          <p:nvPr/>
        </p:nvPicPr>
        <p:blipFill rotWithShape="1">
          <a:blip r:embed="rId6">
            <a:alphaModFix/>
          </a:blip>
          <a:srcRect b="0" l="0" r="0" t="0"/>
          <a:stretch/>
        </p:blipFill>
        <p:spPr>
          <a:xfrm>
            <a:off x="6607628" y="1761783"/>
            <a:ext cx="5344886" cy="3006498"/>
          </a:xfrm>
          <a:prstGeom prst="rect">
            <a:avLst/>
          </a:prstGeom>
          <a:noFill/>
          <a:ln>
            <a:noFill/>
          </a:ln>
        </p:spPr>
      </p:pic>
      <p:pic>
        <p:nvPicPr>
          <p:cNvPr id="293" name="Google Shape;293;p16"/>
          <p:cNvPicPr preferRelativeResize="0"/>
          <p:nvPr/>
        </p:nvPicPr>
        <p:blipFill rotWithShape="1">
          <a:blip r:embed="rId7">
            <a:alphaModFix/>
          </a:blip>
          <a:srcRect b="0" l="0" r="0" t="0"/>
          <a:stretch/>
        </p:blipFill>
        <p:spPr>
          <a:xfrm>
            <a:off x="413657" y="1761783"/>
            <a:ext cx="5040085" cy="2835048"/>
          </a:xfrm>
          <a:prstGeom prst="rect">
            <a:avLst/>
          </a:prstGeom>
          <a:noFill/>
          <a:ln>
            <a:noFill/>
          </a:ln>
        </p:spPr>
      </p:pic>
      <p:pic>
        <p:nvPicPr>
          <p:cNvPr id="294" name="Google Shape;294;p16"/>
          <p:cNvPicPr preferRelativeResize="0"/>
          <p:nvPr/>
        </p:nvPicPr>
        <p:blipFill rotWithShape="1">
          <a:blip r:embed="rId8">
            <a:alphaModFix/>
          </a:blip>
          <a:srcRect b="0" l="0" r="0" t="0"/>
          <a:stretch/>
        </p:blipFill>
        <p:spPr>
          <a:xfrm>
            <a:off x="3220198" y="3847496"/>
            <a:ext cx="5316716" cy="2990653"/>
          </a:xfrm>
          <a:prstGeom prst="rect">
            <a:avLst/>
          </a:prstGeom>
          <a:noFill/>
          <a:ln>
            <a:noFill/>
          </a:ln>
        </p:spPr>
      </p:pic>
      <p:sp>
        <p:nvSpPr>
          <p:cNvPr id="295" name="Google Shape;295;p16"/>
          <p:cNvSpPr/>
          <p:nvPr/>
        </p:nvSpPr>
        <p:spPr>
          <a:xfrm>
            <a:off x="8558260" y="5342822"/>
            <a:ext cx="3515386"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100">
                <a:solidFill>
                  <a:srgbClr val="0070C0"/>
                </a:solidFill>
                <a:latin typeface="Calibri"/>
                <a:ea typeface="Calibri"/>
                <a:cs typeface="Calibri"/>
                <a:sym typeface="Calibri"/>
              </a:rPr>
              <a:t>Kick-off meeting held in Sumy</a:t>
            </a:r>
            <a:endParaRPr/>
          </a:p>
          <a:p>
            <a:pPr indent="0" lvl="0" marL="0" marR="0" rtl="0" algn="ctr">
              <a:spcBef>
                <a:spcPts val="0"/>
              </a:spcBef>
              <a:spcAft>
                <a:spcPts val="0"/>
              </a:spcAft>
              <a:buNone/>
            </a:pPr>
            <a:r>
              <a:rPr b="1" lang="en-US" sz="2100">
                <a:solidFill>
                  <a:srgbClr val="0070C0"/>
                </a:solidFill>
                <a:latin typeface="Calibri"/>
                <a:ea typeface="Calibri"/>
                <a:cs typeface="Calibri"/>
                <a:sym typeface="Calibri"/>
              </a:rPr>
              <a:t>12-13 February 2021</a:t>
            </a:r>
            <a:endParaRPr b="1" sz="2100">
              <a:solidFill>
                <a:srgbClr val="0070C0"/>
              </a:solidFill>
              <a:latin typeface="Calibri"/>
              <a:ea typeface="Calibri"/>
              <a:cs typeface="Calibri"/>
              <a:sym typeface="Calibri"/>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7"/>
          <p:cNvSpPr txBox="1"/>
          <p:nvPr/>
        </p:nvSpPr>
        <p:spPr>
          <a:xfrm>
            <a:off x="1677993" y="1260335"/>
            <a:ext cx="920772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F5496"/>
                </a:solidFill>
                <a:latin typeface="Book Antiqua"/>
                <a:ea typeface="Book Antiqua"/>
                <a:cs typeface="Book Antiqua"/>
                <a:sym typeface="Book Antiqua"/>
              </a:rPr>
              <a:t>FINANCIAL MANAGEMENT OF THE PROJECT</a:t>
            </a:r>
            <a:endParaRPr b="1" sz="2800">
              <a:solidFill>
                <a:srgbClr val="2F5496"/>
              </a:solidFill>
              <a:latin typeface="Book Antiqua"/>
              <a:ea typeface="Book Antiqua"/>
              <a:cs typeface="Book Antiqua"/>
              <a:sym typeface="Book Antiqua"/>
            </a:endParaRPr>
          </a:p>
        </p:txBody>
      </p:sp>
      <p:pic>
        <p:nvPicPr>
          <p:cNvPr id="301" name="Google Shape;301;p17"/>
          <p:cNvPicPr preferRelativeResize="0"/>
          <p:nvPr/>
        </p:nvPicPr>
        <p:blipFill rotWithShape="1">
          <a:blip r:embed="rId3">
            <a:alphaModFix/>
          </a:blip>
          <a:srcRect b="0" l="0" r="0" t="0"/>
          <a:stretch/>
        </p:blipFill>
        <p:spPr>
          <a:xfrm>
            <a:off x="118354" y="0"/>
            <a:ext cx="11955292" cy="1402202"/>
          </a:xfrm>
          <a:prstGeom prst="rect">
            <a:avLst/>
          </a:prstGeom>
          <a:noFill/>
          <a:ln>
            <a:noFill/>
          </a:ln>
        </p:spPr>
      </p:pic>
      <p:sp>
        <p:nvSpPr>
          <p:cNvPr id="302" name="Google Shape;302;p17"/>
          <p:cNvSpPr/>
          <p:nvPr/>
        </p:nvSpPr>
        <p:spPr>
          <a:xfrm>
            <a:off x="118354" y="5110119"/>
            <a:ext cx="4398356" cy="9694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900">
                <a:solidFill>
                  <a:srgbClr val="0070C0"/>
                </a:solidFill>
                <a:latin typeface="Book Antiqua"/>
                <a:ea typeface="Book Antiqua"/>
                <a:cs typeface="Book Antiqua"/>
                <a:sym typeface="Book Antiqua"/>
              </a:rPr>
              <a:t>Used funds: 2434 Euro</a:t>
            </a:r>
            <a:endParaRPr sz="1900">
              <a:solidFill>
                <a:srgbClr val="0070C0"/>
              </a:solidFill>
              <a:latin typeface="Book Antiqua"/>
              <a:ea typeface="Book Antiqua"/>
              <a:cs typeface="Book Antiqua"/>
              <a:sym typeface="Book Antiqua"/>
            </a:endParaRPr>
          </a:p>
          <a:p>
            <a:pPr indent="-342900" lvl="0" marL="342900" marR="0" rtl="0" algn="l">
              <a:spcBef>
                <a:spcPts val="0"/>
              </a:spcBef>
              <a:spcAft>
                <a:spcPts val="0"/>
              </a:spcAft>
              <a:buClr>
                <a:srgbClr val="0070C0"/>
              </a:buClr>
              <a:buSzPts val="1900"/>
              <a:buFont typeface="Arial"/>
              <a:buChar char="•"/>
            </a:pPr>
            <a:r>
              <a:rPr lang="en-US" sz="1900">
                <a:solidFill>
                  <a:srgbClr val="0070C0"/>
                </a:solidFill>
                <a:latin typeface="Book Antiqua"/>
                <a:ea typeface="Book Antiqua"/>
                <a:cs typeface="Book Antiqua"/>
                <a:sym typeface="Book Antiqua"/>
              </a:rPr>
              <a:t> Staff costs 65279,08 UAH</a:t>
            </a:r>
            <a:endParaRPr sz="1900">
              <a:solidFill>
                <a:srgbClr val="0070C0"/>
              </a:solidFill>
              <a:latin typeface="Book Antiqua"/>
              <a:ea typeface="Book Antiqua"/>
              <a:cs typeface="Book Antiqua"/>
              <a:sym typeface="Book Antiqua"/>
            </a:endParaRPr>
          </a:p>
          <a:p>
            <a:pPr indent="-342900" lvl="0" marL="342900" marR="0" rtl="0" algn="l">
              <a:spcBef>
                <a:spcPts val="0"/>
              </a:spcBef>
              <a:spcAft>
                <a:spcPts val="0"/>
              </a:spcAft>
              <a:buClr>
                <a:srgbClr val="0070C0"/>
              </a:buClr>
              <a:buSzPts val="1900"/>
              <a:buFont typeface="Arial"/>
              <a:buChar char="•"/>
            </a:pPr>
            <a:r>
              <a:rPr lang="en-US" sz="1900">
                <a:solidFill>
                  <a:srgbClr val="0070C0"/>
                </a:solidFill>
                <a:latin typeface="Book Antiqua"/>
                <a:ea typeface="Book Antiqua"/>
                <a:cs typeface="Book Antiqua"/>
                <a:sym typeface="Book Antiqua"/>
              </a:rPr>
              <a:t>Taxes related to SC 14361,40 UAH</a:t>
            </a:r>
            <a:endParaRPr sz="1900">
              <a:solidFill>
                <a:srgbClr val="0070C0"/>
              </a:solidFill>
              <a:latin typeface="Book Antiqua"/>
              <a:ea typeface="Book Antiqua"/>
              <a:cs typeface="Book Antiqua"/>
              <a:sym typeface="Book Antiqua"/>
            </a:endParaRPr>
          </a:p>
        </p:txBody>
      </p:sp>
      <p:sp>
        <p:nvSpPr>
          <p:cNvPr id="303" name="Google Shape;303;p17"/>
          <p:cNvSpPr/>
          <p:nvPr/>
        </p:nvSpPr>
        <p:spPr>
          <a:xfrm>
            <a:off x="185854" y="2317862"/>
            <a:ext cx="4701832" cy="184665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900">
                <a:solidFill>
                  <a:srgbClr val="0070C0"/>
                </a:solidFill>
                <a:latin typeface="Book Antiqua"/>
                <a:ea typeface="Book Antiqua"/>
                <a:cs typeface="Book Antiqua"/>
                <a:sym typeface="Book Antiqua"/>
              </a:rPr>
              <a:t>Overall budget: 79140 Euro</a:t>
            </a:r>
            <a:endParaRPr sz="1900">
              <a:solidFill>
                <a:srgbClr val="0070C0"/>
              </a:solidFill>
              <a:latin typeface="Book Antiqua"/>
              <a:ea typeface="Book Antiqua"/>
              <a:cs typeface="Book Antiqua"/>
              <a:sym typeface="Book Antiqua"/>
            </a:endParaRPr>
          </a:p>
          <a:p>
            <a:pPr indent="-342900" lvl="0" marL="342900" marR="0" rtl="0" algn="l">
              <a:spcBef>
                <a:spcPts val="0"/>
              </a:spcBef>
              <a:spcAft>
                <a:spcPts val="0"/>
              </a:spcAft>
              <a:buClr>
                <a:srgbClr val="0070C0"/>
              </a:buClr>
              <a:buSzPts val="1900"/>
              <a:buFont typeface="Arial"/>
              <a:buChar char="•"/>
            </a:pPr>
            <a:r>
              <a:rPr lang="en-US" sz="1900">
                <a:solidFill>
                  <a:srgbClr val="0070C0"/>
                </a:solidFill>
                <a:latin typeface="Book Antiqua"/>
                <a:ea typeface="Book Antiqua"/>
                <a:cs typeface="Book Antiqua"/>
                <a:sym typeface="Book Antiqua"/>
              </a:rPr>
              <a:t>Staff costs 19490 Euro</a:t>
            </a:r>
            <a:endParaRPr/>
          </a:p>
          <a:p>
            <a:pPr indent="-342900" lvl="0" marL="342900" marR="0" rtl="0" algn="l">
              <a:spcBef>
                <a:spcPts val="0"/>
              </a:spcBef>
              <a:spcAft>
                <a:spcPts val="0"/>
              </a:spcAft>
              <a:buClr>
                <a:srgbClr val="0070C0"/>
              </a:buClr>
              <a:buSzPts val="1900"/>
              <a:buFont typeface="Arial"/>
              <a:buChar char="•"/>
            </a:pPr>
            <a:r>
              <a:rPr lang="en-US" sz="1900">
                <a:solidFill>
                  <a:srgbClr val="0070C0"/>
                </a:solidFill>
                <a:latin typeface="Book Antiqua"/>
                <a:ea typeface="Book Antiqua"/>
                <a:cs typeface="Book Antiqua"/>
                <a:sym typeface="Book Antiqua"/>
              </a:rPr>
              <a:t>Travel costs 15490 Euro</a:t>
            </a:r>
            <a:endParaRPr/>
          </a:p>
          <a:p>
            <a:pPr indent="-342900" lvl="0" marL="342900" marR="0" rtl="0" algn="l">
              <a:spcBef>
                <a:spcPts val="0"/>
              </a:spcBef>
              <a:spcAft>
                <a:spcPts val="0"/>
              </a:spcAft>
              <a:buClr>
                <a:srgbClr val="0070C0"/>
              </a:buClr>
              <a:buSzPts val="1900"/>
              <a:buFont typeface="Arial"/>
              <a:buChar char="•"/>
            </a:pPr>
            <a:r>
              <a:rPr lang="en-US" sz="1900">
                <a:solidFill>
                  <a:srgbClr val="0070C0"/>
                </a:solidFill>
                <a:latin typeface="Book Antiqua"/>
                <a:ea typeface="Book Antiqua"/>
                <a:cs typeface="Book Antiqua"/>
                <a:sym typeface="Book Antiqua"/>
              </a:rPr>
              <a:t>Costs of stay 32260 Euro</a:t>
            </a:r>
            <a:endParaRPr/>
          </a:p>
          <a:p>
            <a:pPr indent="-342900" lvl="0" marL="342900" marR="0" rtl="0" algn="l">
              <a:spcBef>
                <a:spcPts val="0"/>
              </a:spcBef>
              <a:spcAft>
                <a:spcPts val="0"/>
              </a:spcAft>
              <a:buClr>
                <a:srgbClr val="0070C0"/>
              </a:buClr>
              <a:buSzPts val="1900"/>
              <a:buFont typeface="Arial"/>
              <a:buChar char="•"/>
            </a:pPr>
            <a:r>
              <a:rPr lang="en-US" sz="1900">
                <a:solidFill>
                  <a:srgbClr val="0070C0"/>
                </a:solidFill>
                <a:latin typeface="Book Antiqua"/>
                <a:ea typeface="Book Antiqua"/>
                <a:cs typeface="Book Antiqua"/>
                <a:sym typeface="Book Antiqua"/>
              </a:rPr>
              <a:t>Equipment costs 10000 Euro</a:t>
            </a:r>
            <a:endParaRPr/>
          </a:p>
          <a:p>
            <a:pPr indent="-342900" lvl="0" marL="342900" marR="0" rtl="0" algn="l">
              <a:spcBef>
                <a:spcPts val="0"/>
              </a:spcBef>
              <a:spcAft>
                <a:spcPts val="0"/>
              </a:spcAft>
              <a:buClr>
                <a:srgbClr val="0070C0"/>
              </a:buClr>
              <a:buSzPts val="1900"/>
              <a:buFont typeface="Arial"/>
              <a:buChar char="•"/>
            </a:pPr>
            <a:r>
              <a:rPr lang="en-US" sz="1900">
                <a:solidFill>
                  <a:srgbClr val="0070C0"/>
                </a:solidFill>
                <a:latin typeface="Book Antiqua"/>
                <a:ea typeface="Book Antiqua"/>
                <a:cs typeface="Book Antiqua"/>
                <a:sym typeface="Book Antiqua"/>
              </a:rPr>
              <a:t>Subcontracting costs 1900 Euro</a:t>
            </a:r>
            <a:endParaRPr sz="1900">
              <a:solidFill>
                <a:srgbClr val="0070C0"/>
              </a:solidFill>
              <a:latin typeface="Book Antiqua"/>
              <a:ea typeface="Book Antiqua"/>
              <a:cs typeface="Book Antiqua"/>
              <a:sym typeface="Book Antiqua"/>
            </a:endParaRPr>
          </a:p>
        </p:txBody>
      </p:sp>
      <p:sp>
        <p:nvSpPr>
          <p:cNvPr id="304" name="Google Shape;304;p17"/>
          <p:cNvSpPr/>
          <p:nvPr/>
        </p:nvSpPr>
        <p:spPr>
          <a:xfrm>
            <a:off x="7793809" y="1783454"/>
            <a:ext cx="231653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val="tx"/>
                    </a:ext>
                  </a:extLst>
                </a:hlinkClick>
              </a:rPr>
              <a:t>https://bit.ly/3CnCjYU</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305" name="Google Shape;305;p17"/>
          <p:cNvPicPr preferRelativeResize="0"/>
          <p:nvPr/>
        </p:nvPicPr>
        <p:blipFill rotWithShape="1">
          <a:blip r:embed="rId5">
            <a:alphaModFix/>
          </a:blip>
          <a:srcRect b="0" l="0" r="0" t="0"/>
          <a:stretch/>
        </p:blipFill>
        <p:spPr>
          <a:xfrm>
            <a:off x="3815761" y="1669495"/>
            <a:ext cx="3978048" cy="1925769"/>
          </a:xfrm>
          <a:prstGeom prst="rect">
            <a:avLst/>
          </a:prstGeom>
          <a:noFill/>
          <a:ln>
            <a:noFill/>
          </a:ln>
        </p:spPr>
      </p:pic>
      <p:pic>
        <p:nvPicPr>
          <p:cNvPr id="306" name="Google Shape;306;p17"/>
          <p:cNvPicPr preferRelativeResize="0"/>
          <p:nvPr/>
        </p:nvPicPr>
        <p:blipFill rotWithShape="1">
          <a:blip r:embed="rId6">
            <a:alphaModFix/>
          </a:blip>
          <a:srcRect b="0" l="0" r="0" t="0"/>
          <a:stretch/>
        </p:blipFill>
        <p:spPr>
          <a:xfrm>
            <a:off x="6715829" y="2970680"/>
            <a:ext cx="5141799" cy="2011671"/>
          </a:xfrm>
          <a:prstGeom prst="rect">
            <a:avLst/>
          </a:prstGeom>
          <a:noFill/>
          <a:ln>
            <a:noFill/>
          </a:ln>
        </p:spPr>
      </p:pic>
      <p:pic>
        <p:nvPicPr>
          <p:cNvPr id="307" name="Google Shape;307;p17"/>
          <p:cNvPicPr preferRelativeResize="0"/>
          <p:nvPr/>
        </p:nvPicPr>
        <p:blipFill rotWithShape="1">
          <a:blip r:embed="rId7">
            <a:alphaModFix/>
          </a:blip>
          <a:srcRect b="0" l="0" r="0" t="0"/>
          <a:stretch/>
        </p:blipFill>
        <p:spPr>
          <a:xfrm>
            <a:off x="4560687" y="4982351"/>
            <a:ext cx="4391388" cy="1792667"/>
          </a:xfrm>
          <a:prstGeom prst="rect">
            <a:avLst/>
          </a:prstGeom>
          <a:noFill/>
          <a:ln>
            <a:noFill/>
          </a:ln>
        </p:spPr>
      </p:pic>
      <p:pic>
        <p:nvPicPr>
          <p:cNvPr id="308" name="Google Shape;308;p17"/>
          <p:cNvPicPr preferRelativeResize="0"/>
          <p:nvPr/>
        </p:nvPicPr>
        <p:blipFill rotWithShape="1">
          <a:blip r:embed="rId8">
            <a:alphaModFix/>
          </a:blip>
          <a:srcRect b="0" l="0" r="0" t="0"/>
          <a:stretch/>
        </p:blipFill>
        <p:spPr>
          <a:xfrm>
            <a:off x="9704614" y="5409129"/>
            <a:ext cx="1600200" cy="371475"/>
          </a:xfrm>
          <a:prstGeom prst="rect">
            <a:avLst/>
          </a:prstGeom>
          <a:noFill/>
          <a:ln>
            <a:noFill/>
          </a:ln>
        </p:spPr>
      </p:pic>
      <p:pic>
        <p:nvPicPr>
          <p:cNvPr id="309" name="Google Shape;309;p17"/>
          <p:cNvPicPr preferRelativeResize="0"/>
          <p:nvPr/>
        </p:nvPicPr>
        <p:blipFill rotWithShape="1">
          <a:blip r:embed="rId9">
            <a:alphaModFix/>
          </a:blip>
          <a:srcRect b="0" l="0" r="0" t="0"/>
          <a:stretch/>
        </p:blipFill>
        <p:spPr>
          <a:xfrm>
            <a:off x="9599839" y="5973933"/>
            <a:ext cx="1704975" cy="276225"/>
          </a:xfrm>
          <a:prstGeom prst="rect">
            <a:avLst/>
          </a:prstGeom>
          <a:noFill/>
          <a:ln>
            <a:noFill/>
          </a:ln>
        </p:spPr>
      </p:pic>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18"/>
          <p:cNvPicPr preferRelativeResize="0"/>
          <p:nvPr/>
        </p:nvPicPr>
        <p:blipFill rotWithShape="1">
          <a:blip r:embed="rId3">
            <a:alphaModFix/>
          </a:blip>
          <a:srcRect b="0" l="0" r="0" t="0"/>
          <a:stretch/>
        </p:blipFill>
        <p:spPr>
          <a:xfrm>
            <a:off x="84900" y="0"/>
            <a:ext cx="11955292" cy="1402202"/>
          </a:xfrm>
          <a:prstGeom prst="rect">
            <a:avLst/>
          </a:prstGeom>
          <a:noFill/>
          <a:ln>
            <a:noFill/>
          </a:ln>
        </p:spPr>
      </p:pic>
      <p:sp>
        <p:nvSpPr>
          <p:cNvPr id="315" name="Google Shape;315;p18"/>
          <p:cNvSpPr txBox="1"/>
          <p:nvPr/>
        </p:nvSpPr>
        <p:spPr>
          <a:xfrm>
            <a:off x="1677993" y="1260335"/>
            <a:ext cx="920772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F5496"/>
                </a:solidFill>
                <a:latin typeface="Book Antiqua"/>
                <a:ea typeface="Book Antiqua"/>
                <a:cs typeface="Book Antiqua"/>
                <a:sym typeface="Book Antiqua"/>
              </a:rPr>
              <a:t>VISUALIZATION REQUIREMENT ERASMUS +</a:t>
            </a:r>
            <a:endParaRPr b="1" sz="2800">
              <a:solidFill>
                <a:srgbClr val="2F5496"/>
              </a:solidFill>
              <a:latin typeface="Book Antiqua"/>
              <a:ea typeface="Book Antiqua"/>
              <a:cs typeface="Book Antiqua"/>
              <a:sym typeface="Book Antiqua"/>
            </a:endParaRPr>
          </a:p>
        </p:txBody>
      </p:sp>
      <p:pic>
        <p:nvPicPr>
          <p:cNvPr id="316" name="Google Shape;316;p18"/>
          <p:cNvPicPr preferRelativeResize="0"/>
          <p:nvPr/>
        </p:nvPicPr>
        <p:blipFill rotWithShape="1">
          <a:blip r:embed="rId4">
            <a:alphaModFix/>
          </a:blip>
          <a:srcRect b="0" l="0" r="0" t="0"/>
          <a:stretch/>
        </p:blipFill>
        <p:spPr>
          <a:xfrm>
            <a:off x="0" y="1654628"/>
            <a:ext cx="4998830" cy="3474542"/>
          </a:xfrm>
          <a:prstGeom prst="rect">
            <a:avLst/>
          </a:prstGeom>
          <a:noFill/>
          <a:ln>
            <a:noFill/>
          </a:ln>
        </p:spPr>
      </p:pic>
      <p:pic>
        <p:nvPicPr>
          <p:cNvPr id="317" name="Google Shape;317;p18"/>
          <p:cNvPicPr preferRelativeResize="0"/>
          <p:nvPr/>
        </p:nvPicPr>
        <p:blipFill rotWithShape="1">
          <a:blip r:embed="rId5">
            <a:alphaModFix/>
          </a:blip>
          <a:srcRect b="0" l="0" r="0" t="24604"/>
          <a:stretch/>
        </p:blipFill>
        <p:spPr>
          <a:xfrm>
            <a:off x="4828240" y="4495800"/>
            <a:ext cx="7211952" cy="2168257"/>
          </a:xfrm>
          <a:prstGeom prst="rect">
            <a:avLst/>
          </a:prstGeom>
          <a:noFill/>
          <a:ln>
            <a:noFill/>
          </a:ln>
        </p:spPr>
      </p:pic>
      <p:sp>
        <p:nvSpPr>
          <p:cNvPr id="318" name="Google Shape;318;p18"/>
          <p:cNvSpPr/>
          <p:nvPr/>
        </p:nvSpPr>
        <p:spPr>
          <a:xfrm>
            <a:off x="301843" y="5381596"/>
            <a:ext cx="422455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6">
                  <a:extLst>
                    <a:ext uri="{A12FA001-AC4F-418D-AE19-62706E023703}">
                      <ahyp:hlinkClr val="tx"/>
                    </a:ext>
                  </a:extLst>
                </a:hlinkClick>
              </a:rPr>
              <a:t>https://www.facebook.com/Interadis.snau</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319" name="Google Shape;319;p18"/>
          <p:cNvSpPr/>
          <p:nvPr/>
        </p:nvSpPr>
        <p:spPr>
          <a:xfrm>
            <a:off x="1169912" y="6136485"/>
            <a:ext cx="231294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7">
                  <a:extLst>
                    <a:ext uri="{A12FA001-AC4F-418D-AE19-62706E023703}">
                      <ahyp:hlinkClr val="tx"/>
                    </a:ext>
                  </a:extLst>
                </a:hlinkClick>
              </a:rPr>
              <a:t>https://bit.ly/2XEOty1</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19"/>
          <p:cNvPicPr preferRelativeResize="0"/>
          <p:nvPr/>
        </p:nvPicPr>
        <p:blipFill rotWithShape="1">
          <a:blip r:embed="rId3">
            <a:alphaModFix/>
          </a:blip>
          <a:srcRect b="0" l="0" r="0" t="0"/>
          <a:stretch/>
        </p:blipFill>
        <p:spPr>
          <a:xfrm>
            <a:off x="84900" y="0"/>
            <a:ext cx="11955292" cy="1402202"/>
          </a:xfrm>
          <a:prstGeom prst="rect">
            <a:avLst/>
          </a:prstGeom>
          <a:noFill/>
          <a:ln>
            <a:noFill/>
          </a:ln>
        </p:spPr>
      </p:pic>
      <p:sp>
        <p:nvSpPr>
          <p:cNvPr id="325" name="Google Shape;325;p19"/>
          <p:cNvSpPr txBox="1"/>
          <p:nvPr/>
        </p:nvSpPr>
        <p:spPr>
          <a:xfrm>
            <a:off x="209774" y="1216922"/>
            <a:ext cx="7763700"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F5496"/>
                </a:solidFill>
                <a:latin typeface="Book Antiqua"/>
                <a:ea typeface="Book Antiqua"/>
                <a:cs typeface="Book Antiqua"/>
                <a:sym typeface="Book Antiqua"/>
              </a:rPr>
              <a:t>SELECTION POLICY OF CANDIDATES FOR ACADEMIC AND CREDIT MOBILITY  </a:t>
            </a:r>
            <a:endParaRPr b="1" sz="2800">
              <a:solidFill>
                <a:srgbClr val="2F5496"/>
              </a:solidFill>
              <a:latin typeface="Book Antiqua"/>
              <a:ea typeface="Book Antiqua"/>
              <a:cs typeface="Book Antiqua"/>
              <a:sym typeface="Book Antiqua"/>
            </a:endParaRPr>
          </a:p>
        </p:txBody>
      </p:sp>
      <p:sp>
        <p:nvSpPr>
          <p:cNvPr id="326" name="Google Shape;326;p19"/>
          <p:cNvSpPr/>
          <p:nvPr/>
        </p:nvSpPr>
        <p:spPr>
          <a:xfrm>
            <a:off x="8863452" y="1414223"/>
            <a:ext cx="235570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val="tx"/>
                    </a:ext>
                  </a:extLst>
                </a:hlinkClick>
              </a:rPr>
              <a:t>https://bit.ly/3CpLCaU</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327" name="Google Shape;327;p19"/>
          <p:cNvPicPr preferRelativeResize="0"/>
          <p:nvPr/>
        </p:nvPicPr>
        <p:blipFill rotWithShape="1">
          <a:blip r:embed="rId5">
            <a:alphaModFix/>
          </a:blip>
          <a:srcRect b="0" l="0" r="0" t="8385"/>
          <a:stretch/>
        </p:blipFill>
        <p:spPr>
          <a:xfrm>
            <a:off x="6188072" y="3046997"/>
            <a:ext cx="5727246" cy="3603850"/>
          </a:xfrm>
          <a:prstGeom prst="rect">
            <a:avLst/>
          </a:prstGeom>
          <a:noFill/>
          <a:ln>
            <a:noFill/>
          </a:ln>
        </p:spPr>
      </p:pic>
      <p:pic>
        <p:nvPicPr>
          <p:cNvPr id="328" name="Google Shape;328;p19"/>
          <p:cNvPicPr preferRelativeResize="0"/>
          <p:nvPr/>
        </p:nvPicPr>
        <p:blipFill rotWithShape="1">
          <a:blip r:embed="rId6">
            <a:alphaModFix/>
          </a:blip>
          <a:srcRect b="0" l="0" r="0" t="0"/>
          <a:stretch/>
        </p:blipFill>
        <p:spPr>
          <a:xfrm>
            <a:off x="209773" y="2841171"/>
            <a:ext cx="6132817" cy="3916816"/>
          </a:xfrm>
          <a:prstGeom prst="rect">
            <a:avLst/>
          </a:prstGeom>
          <a:noFill/>
          <a:ln>
            <a:noFill/>
          </a:ln>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2"/>
          <p:cNvPicPr preferRelativeResize="0"/>
          <p:nvPr/>
        </p:nvPicPr>
        <p:blipFill rotWithShape="1">
          <a:blip r:embed="rId3">
            <a:alphaModFix/>
          </a:blip>
          <a:srcRect b="0" l="0" r="0" t="0"/>
          <a:stretch/>
        </p:blipFill>
        <p:spPr>
          <a:xfrm>
            <a:off x="84900" y="0"/>
            <a:ext cx="11955292" cy="1402202"/>
          </a:xfrm>
          <a:prstGeom prst="rect">
            <a:avLst/>
          </a:prstGeom>
          <a:noFill/>
          <a:ln>
            <a:noFill/>
          </a:ln>
        </p:spPr>
      </p:pic>
      <p:sp>
        <p:nvSpPr>
          <p:cNvPr id="101" name="Google Shape;101;p2"/>
          <p:cNvSpPr txBox="1"/>
          <p:nvPr/>
        </p:nvSpPr>
        <p:spPr>
          <a:xfrm>
            <a:off x="3842656" y="1140592"/>
            <a:ext cx="593271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2800">
              <a:solidFill>
                <a:srgbClr val="2F5496"/>
              </a:solidFill>
              <a:latin typeface="Book Antiqua"/>
              <a:ea typeface="Book Antiqua"/>
              <a:cs typeface="Book Antiqua"/>
              <a:sym typeface="Book Antiqua"/>
            </a:endParaRPr>
          </a:p>
        </p:txBody>
      </p:sp>
      <p:pic>
        <p:nvPicPr>
          <p:cNvPr id="102" name="Google Shape;102;p2"/>
          <p:cNvPicPr preferRelativeResize="0"/>
          <p:nvPr/>
        </p:nvPicPr>
        <p:blipFill rotWithShape="1">
          <a:blip r:embed="rId4">
            <a:alphaModFix/>
          </a:blip>
          <a:srcRect b="0" l="0" r="0" t="0"/>
          <a:stretch/>
        </p:blipFill>
        <p:spPr>
          <a:xfrm>
            <a:off x="7048499" y="1125243"/>
            <a:ext cx="4035213" cy="5714462"/>
          </a:xfrm>
          <a:prstGeom prst="rect">
            <a:avLst/>
          </a:prstGeom>
          <a:noFill/>
          <a:ln>
            <a:noFill/>
          </a:ln>
        </p:spPr>
      </p:pic>
      <p:sp>
        <p:nvSpPr>
          <p:cNvPr id="103" name="Google Shape;103;p2"/>
          <p:cNvSpPr/>
          <p:nvPr/>
        </p:nvSpPr>
        <p:spPr>
          <a:xfrm>
            <a:off x="4145899" y="2801608"/>
            <a:ext cx="2843374" cy="12772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100">
                <a:solidFill>
                  <a:srgbClr val="2F5496"/>
                </a:solidFill>
                <a:latin typeface="Book Antiqua"/>
                <a:ea typeface="Book Antiqua"/>
                <a:cs typeface="Book Antiqua"/>
                <a:sym typeface="Book Antiqua"/>
              </a:rPr>
              <a:t>State registration of the project from 20.08.2021</a:t>
            </a:r>
            <a:endParaRPr b="1" sz="2100">
              <a:solidFill>
                <a:srgbClr val="2F5496"/>
              </a:solidFill>
              <a:latin typeface="Book Antiqua"/>
              <a:ea typeface="Book Antiqua"/>
              <a:cs typeface="Book Antiqua"/>
              <a:sym typeface="Book Antiqua"/>
            </a:endParaRPr>
          </a:p>
          <a:p>
            <a:pPr indent="0" lvl="0" marL="0" marR="0" rtl="0" algn="ctr">
              <a:spcBef>
                <a:spcPts val="0"/>
              </a:spcBef>
              <a:spcAft>
                <a:spcPts val="0"/>
              </a:spcAft>
              <a:buNone/>
            </a:pPr>
            <a:r>
              <a:rPr b="1" lang="en-US" sz="1400">
                <a:solidFill>
                  <a:srgbClr val="2F5496"/>
                </a:solidFill>
                <a:latin typeface="Book Antiqua"/>
                <a:ea typeface="Book Antiqua"/>
                <a:cs typeface="Book Antiqua"/>
                <a:sym typeface="Book Antiqua"/>
              </a:rPr>
              <a:t>(exemption from VAT)</a:t>
            </a:r>
            <a:endParaRPr sz="1400">
              <a:solidFill>
                <a:srgbClr val="000000"/>
              </a:solidFill>
              <a:latin typeface="Calibri"/>
              <a:ea typeface="Calibri"/>
              <a:cs typeface="Calibri"/>
              <a:sym typeface="Calibri"/>
            </a:endParaRPr>
          </a:p>
        </p:txBody>
      </p:sp>
      <p:sp>
        <p:nvSpPr>
          <p:cNvPr id="104" name="Google Shape;104;p2"/>
          <p:cNvSpPr/>
          <p:nvPr/>
        </p:nvSpPr>
        <p:spPr>
          <a:xfrm>
            <a:off x="6724325" y="2983043"/>
            <a:ext cx="478972" cy="1238695"/>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05" name="Google Shape;105;p2"/>
          <p:cNvPicPr preferRelativeResize="0"/>
          <p:nvPr/>
        </p:nvPicPr>
        <p:blipFill rotWithShape="1">
          <a:blip r:embed="rId5">
            <a:alphaModFix/>
          </a:blip>
          <a:srcRect b="0" l="0" r="0" t="0"/>
          <a:stretch/>
        </p:blipFill>
        <p:spPr>
          <a:xfrm>
            <a:off x="126408" y="1118959"/>
            <a:ext cx="4122260" cy="3395934"/>
          </a:xfrm>
          <a:prstGeom prst="rect">
            <a:avLst/>
          </a:prstGeom>
          <a:noFill/>
          <a:ln>
            <a:noFill/>
          </a:ln>
        </p:spPr>
      </p:pic>
      <p:pic>
        <p:nvPicPr>
          <p:cNvPr id="106" name="Google Shape;106;p2"/>
          <p:cNvPicPr preferRelativeResize="0"/>
          <p:nvPr/>
        </p:nvPicPr>
        <p:blipFill rotWithShape="1">
          <a:blip r:embed="rId6">
            <a:alphaModFix/>
          </a:blip>
          <a:srcRect b="0" l="0" r="0" t="0"/>
          <a:stretch/>
        </p:blipFill>
        <p:spPr>
          <a:xfrm>
            <a:off x="179416" y="3965605"/>
            <a:ext cx="3879397" cy="2648886"/>
          </a:xfrm>
          <a:prstGeom prst="rect">
            <a:avLst/>
          </a:prstGeom>
          <a:noFill/>
          <a:ln>
            <a:noFill/>
          </a:ln>
        </p:spPr>
      </p:pic>
      <p:sp>
        <p:nvSpPr>
          <p:cNvPr id="107" name="Google Shape;107;p2"/>
          <p:cNvSpPr/>
          <p:nvPr/>
        </p:nvSpPr>
        <p:spPr>
          <a:xfrm>
            <a:off x="4931229" y="4221739"/>
            <a:ext cx="1927415"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100">
                <a:solidFill>
                  <a:srgbClr val="2F5496"/>
                </a:solidFill>
                <a:latin typeface="Book Antiqua"/>
                <a:ea typeface="Book Antiqua"/>
                <a:cs typeface="Book Antiqua"/>
                <a:sym typeface="Book Antiqua"/>
              </a:rPr>
              <a:t>Partnership agreement</a:t>
            </a:r>
            <a:endParaRPr b="1" sz="2100">
              <a:solidFill>
                <a:srgbClr val="2F5496"/>
              </a:solidFill>
              <a:latin typeface="Book Antiqua"/>
              <a:ea typeface="Book Antiqua"/>
              <a:cs typeface="Book Antiqua"/>
              <a:sym typeface="Book Antiqua"/>
            </a:endParaRPr>
          </a:p>
          <a:p>
            <a:pPr indent="0" lvl="0" marL="0" marR="0" rtl="0" algn="ctr">
              <a:spcBef>
                <a:spcPts val="0"/>
              </a:spcBef>
              <a:spcAft>
                <a:spcPts val="0"/>
              </a:spcAft>
              <a:buNone/>
            </a:pPr>
            <a:r>
              <a:rPr b="1" lang="en-US" sz="1200">
                <a:solidFill>
                  <a:srgbClr val="2F5496"/>
                </a:solidFill>
                <a:latin typeface="Book Antiqua"/>
                <a:ea typeface="Book Antiqua"/>
                <a:cs typeface="Book Antiqua"/>
                <a:sym typeface="Book Antiqua"/>
              </a:rPr>
              <a:t>January 2021</a:t>
            </a:r>
            <a:endParaRPr sz="1200">
              <a:solidFill>
                <a:srgbClr val="000000"/>
              </a:solidFill>
              <a:latin typeface="Calibri"/>
              <a:ea typeface="Calibri"/>
              <a:cs typeface="Calibri"/>
              <a:sym typeface="Calibri"/>
            </a:endParaRPr>
          </a:p>
        </p:txBody>
      </p:sp>
      <p:sp>
        <p:nvSpPr>
          <p:cNvPr id="108" name="Google Shape;108;p2"/>
          <p:cNvSpPr/>
          <p:nvPr/>
        </p:nvSpPr>
        <p:spPr>
          <a:xfrm>
            <a:off x="4188710" y="4040188"/>
            <a:ext cx="696686" cy="1286432"/>
          </a:xfrm>
          <a:prstGeom prst="lef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9" name="Google Shape;109;p2"/>
          <p:cNvSpPr/>
          <p:nvPr/>
        </p:nvSpPr>
        <p:spPr>
          <a:xfrm>
            <a:off x="3933752" y="1082332"/>
            <a:ext cx="2724155" cy="14773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000">
                <a:solidFill>
                  <a:srgbClr val="2F5496"/>
                </a:solidFill>
                <a:latin typeface="Book Antiqua"/>
                <a:ea typeface="Book Antiqua"/>
                <a:cs typeface="Book Antiqua"/>
                <a:sym typeface="Book Antiqua"/>
              </a:rPr>
              <a:t>PROJECT’S LEGAL</a:t>
            </a:r>
            <a:endParaRPr/>
          </a:p>
          <a:p>
            <a:pPr indent="0" lvl="0" marL="0" marR="0" rtl="0" algn="ctr">
              <a:spcBef>
                <a:spcPts val="0"/>
              </a:spcBef>
              <a:spcAft>
                <a:spcPts val="0"/>
              </a:spcAft>
              <a:buNone/>
            </a:pPr>
            <a:r>
              <a:rPr b="1" lang="en-US" sz="3000">
                <a:solidFill>
                  <a:srgbClr val="2F5496"/>
                </a:solidFill>
                <a:latin typeface="Book Antiqua"/>
                <a:ea typeface="Book Antiqua"/>
                <a:cs typeface="Book Antiqua"/>
                <a:sym typeface="Book Antiqua"/>
              </a:rPr>
              <a:t>FOOTING</a:t>
            </a:r>
            <a:endParaRPr sz="3000">
              <a:solidFill>
                <a:schemeClr val="dk1"/>
              </a:solidFill>
              <a:latin typeface="Calibri"/>
              <a:ea typeface="Calibri"/>
              <a:cs typeface="Calibri"/>
              <a:sym typeface="Calibri"/>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20"/>
          <p:cNvPicPr preferRelativeResize="0"/>
          <p:nvPr/>
        </p:nvPicPr>
        <p:blipFill rotWithShape="1">
          <a:blip r:embed="rId3">
            <a:alphaModFix/>
          </a:blip>
          <a:srcRect b="0" l="0" r="0" t="0"/>
          <a:stretch/>
        </p:blipFill>
        <p:spPr>
          <a:xfrm>
            <a:off x="84900" y="0"/>
            <a:ext cx="11955292" cy="1402202"/>
          </a:xfrm>
          <a:prstGeom prst="rect">
            <a:avLst/>
          </a:prstGeom>
          <a:noFill/>
          <a:ln>
            <a:noFill/>
          </a:ln>
        </p:spPr>
      </p:pic>
      <p:sp>
        <p:nvSpPr>
          <p:cNvPr id="334" name="Google Shape;334;p20"/>
          <p:cNvSpPr txBox="1"/>
          <p:nvPr/>
        </p:nvSpPr>
        <p:spPr>
          <a:xfrm>
            <a:off x="209774" y="1216922"/>
            <a:ext cx="77637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F5496"/>
                </a:solidFill>
                <a:latin typeface="Book Antiqua"/>
                <a:ea typeface="Book Antiqua"/>
                <a:cs typeface="Book Antiqua"/>
                <a:sym typeface="Book Antiqua"/>
              </a:rPr>
              <a:t>SUSTAINABILITY OF PROJECT RESULTS</a:t>
            </a:r>
            <a:endParaRPr b="1" sz="2800">
              <a:solidFill>
                <a:srgbClr val="2F5496"/>
              </a:solidFill>
              <a:latin typeface="Book Antiqua"/>
              <a:ea typeface="Book Antiqua"/>
              <a:cs typeface="Book Antiqua"/>
              <a:sym typeface="Book Antiqua"/>
            </a:endParaRPr>
          </a:p>
        </p:txBody>
      </p:sp>
      <p:sp>
        <p:nvSpPr>
          <p:cNvPr id="335" name="Google Shape;335;p20"/>
          <p:cNvSpPr/>
          <p:nvPr/>
        </p:nvSpPr>
        <p:spPr>
          <a:xfrm>
            <a:off x="209773" y="1691380"/>
            <a:ext cx="849879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70C0"/>
                </a:solidFill>
                <a:latin typeface="Book Antiqua"/>
                <a:ea typeface="Book Antiqua"/>
                <a:cs typeface="Book Antiqua"/>
                <a:sym typeface="Book Antiqua"/>
              </a:rPr>
              <a:t>In the Sumy region in the 2020-2021 academic year there were 2404 foreign students from around the world (about 60).</a:t>
            </a:r>
            <a:endParaRPr sz="1800">
              <a:solidFill>
                <a:srgbClr val="0070C0"/>
              </a:solidFill>
              <a:latin typeface="Book Antiqua"/>
              <a:ea typeface="Book Antiqua"/>
              <a:cs typeface="Book Antiqua"/>
              <a:sym typeface="Book Antiqua"/>
            </a:endParaRPr>
          </a:p>
        </p:txBody>
      </p:sp>
      <p:pic>
        <p:nvPicPr>
          <p:cNvPr id="336" name="Google Shape;336;p20"/>
          <p:cNvPicPr preferRelativeResize="0"/>
          <p:nvPr/>
        </p:nvPicPr>
        <p:blipFill rotWithShape="1">
          <a:blip r:embed="rId4">
            <a:alphaModFix/>
          </a:blip>
          <a:srcRect b="0" l="0" r="0" t="0"/>
          <a:stretch/>
        </p:blipFill>
        <p:spPr>
          <a:xfrm>
            <a:off x="8599713" y="4512903"/>
            <a:ext cx="3243943" cy="2150913"/>
          </a:xfrm>
          <a:prstGeom prst="rect">
            <a:avLst/>
          </a:prstGeom>
          <a:noFill/>
          <a:ln>
            <a:noFill/>
          </a:ln>
        </p:spPr>
      </p:pic>
      <p:sp>
        <p:nvSpPr>
          <p:cNvPr id="337" name="Google Shape;337;p20"/>
          <p:cNvSpPr/>
          <p:nvPr/>
        </p:nvSpPr>
        <p:spPr>
          <a:xfrm>
            <a:off x="169023" y="2284153"/>
            <a:ext cx="843069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70C0"/>
                </a:solidFill>
                <a:latin typeface="Book Antiqua"/>
                <a:ea typeface="Book Antiqua"/>
                <a:cs typeface="Book Antiqua"/>
                <a:sym typeface="Book Antiqua"/>
              </a:rPr>
              <a:t>Every year the number of incoming students tends to increase. Thus, only from 2017 to 2021 the number of foreign students has doubled.</a:t>
            </a:r>
            <a:endParaRPr sz="1800">
              <a:solidFill>
                <a:srgbClr val="0070C0"/>
              </a:solidFill>
              <a:latin typeface="Book Antiqua"/>
              <a:ea typeface="Book Antiqua"/>
              <a:cs typeface="Book Antiqua"/>
              <a:sym typeface="Book Antiqua"/>
            </a:endParaRPr>
          </a:p>
        </p:txBody>
      </p:sp>
      <p:sp>
        <p:nvSpPr>
          <p:cNvPr id="338" name="Google Shape;338;p20"/>
          <p:cNvSpPr/>
          <p:nvPr/>
        </p:nvSpPr>
        <p:spPr>
          <a:xfrm>
            <a:off x="84900" y="2957064"/>
            <a:ext cx="735004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70C0"/>
                </a:solidFill>
                <a:latin typeface="Book Antiqua"/>
                <a:ea typeface="Book Antiqua"/>
                <a:cs typeface="Book Antiqua"/>
                <a:sym typeface="Book Antiqua"/>
              </a:rPr>
              <a:t>Sumy Regional State Administration together with universities of the region initiated the creation of the promotional video Education Sumy Region Comfortable Spaсe</a:t>
            </a:r>
            <a:endParaRPr sz="1800">
              <a:solidFill>
                <a:srgbClr val="0070C0"/>
              </a:solidFill>
              <a:latin typeface="Book Antiqua"/>
              <a:ea typeface="Book Antiqua"/>
              <a:cs typeface="Book Antiqua"/>
              <a:sym typeface="Book Antiqua"/>
            </a:endParaRPr>
          </a:p>
        </p:txBody>
      </p:sp>
      <p:pic>
        <p:nvPicPr>
          <p:cNvPr id="339" name="Google Shape;339;p20"/>
          <p:cNvPicPr preferRelativeResize="0"/>
          <p:nvPr/>
        </p:nvPicPr>
        <p:blipFill rotWithShape="1">
          <a:blip r:embed="rId5">
            <a:alphaModFix/>
          </a:blip>
          <a:srcRect b="0" l="0" r="0" t="0"/>
          <a:stretch/>
        </p:blipFill>
        <p:spPr>
          <a:xfrm>
            <a:off x="7667625" y="3436578"/>
            <a:ext cx="4524375" cy="1076325"/>
          </a:xfrm>
          <a:prstGeom prst="rect">
            <a:avLst/>
          </a:prstGeom>
          <a:noFill/>
          <a:ln>
            <a:noFill/>
          </a:ln>
        </p:spPr>
      </p:pic>
      <p:pic>
        <p:nvPicPr>
          <p:cNvPr id="340" name="Google Shape;340;p20"/>
          <p:cNvPicPr preferRelativeResize="0"/>
          <p:nvPr/>
        </p:nvPicPr>
        <p:blipFill rotWithShape="1">
          <a:blip r:embed="rId6">
            <a:alphaModFix/>
          </a:blip>
          <a:srcRect b="0" l="6136" r="6777" t="0"/>
          <a:stretch/>
        </p:blipFill>
        <p:spPr>
          <a:xfrm>
            <a:off x="8795657" y="1099083"/>
            <a:ext cx="2035629" cy="2337495"/>
          </a:xfrm>
          <a:prstGeom prst="rect">
            <a:avLst/>
          </a:prstGeom>
          <a:noFill/>
          <a:ln>
            <a:noFill/>
          </a:ln>
        </p:spPr>
      </p:pic>
      <p:pic>
        <p:nvPicPr>
          <p:cNvPr id="341" name="Google Shape;341;p20"/>
          <p:cNvPicPr preferRelativeResize="0"/>
          <p:nvPr/>
        </p:nvPicPr>
        <p:blipFill rotWithShape="1">
          <a:blip r:embed="rId7">
            <a:alphaModFix/>
          </a:blip>
          <a:srcRect b="0" l="0" r="0" t="0"/>
          <a:stretch/>
        </p:blipFill>
        <p:spPr>
          <a:xfrm>
            <a:off x="491269" y="3906974"/>
            <a:ext cx="3881386" cy="1306236"/>
          </a:xfrm>
          <a:prstGeom prst="rect">
            <a:avLst/>
          </a:prstGeom>
          <a:noFill/>
          <a:ln>
            <a:noFill/>
          </a:ln>
        </p:spPr>
      </p:pic>
      <p:pic>
        <p:nvPicPr>
          <p:cNvPr id="342" name="Google Shape;342;p20"/>
          <p:cNvPicPr preferRelativeResize="0"/>
          <p:nvPr/>
        </p:nvPicPr>
        <p:blipFill rotWithShape="1">
          <a:blip r:embed="rId8">
            <a:alphaModFix/>
          </a:blip>
          <a:srcRect b="0" l="0" r="0" t="0"/>
          <a:stretch/>
        </p:blipFill>
        <p:spPr>
          <a:xfrm>
            <a:off x="134056" y="5252130"/>
            <a:ext cx="4595811" cy="1220596"/>
          </a:xfrm>
          <a:prstGeom prst="rect">
            <a:avLst/>
          </a:prstGeom>
          <a:noFill/>
          <a:ln>
            <a:noFill/>
          </a:ln>
        </p:spPr>
      </p:pic>
      <p:sp>
        <p:nvSpPr>
          <p:cNvPr id="343" name="Google Shape;343;p20"/>
          <p:cNvSpPr/>
          <p:nvPr/>
        </p:nvSpPr>
        <p:spPr>
          <a:xfrm>
            <a:off x="5176121" y="5849033"/>
            <a:ext cx="231172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9">
                  <a:extLst>
                    <a:ext uri="{A12FA001-AC4F-418D-AE19-62706E023703}">
                      <ahyp:hlinkClr val="tx"/>
                    </a:ext>
                  </a:extLst>
                </a:hlinkClick>
              </a:rPr>
              <a:t>https://bit.ly/3kmLl2b</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344" name="Google Shape;344;p20"/>
          <p:cNvSpPr/>
          <p:nvPr/>
        </p:nvSpPr>
        <p:spPr>
          <a:xfrm>
            <a:off x="5304743" y="4790465"/>
            <a:ext cx="231286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70C0"/>
                </a:solidFill>
                <a:latin typeface="Book Antiqua"/>
                <a:ea typeface="Book Antiqua"/>
                <a:cs typeface="Book Antiqua"/>
                <a:sym typeface="Book Antiqua"/>
              </a:rPr>
              <a:t>Development strategy of the city </a:t>
            </a:r>
            <a:endParaRPr sz="1800">
              <a:solidFill>
                <a:srgbClr val="0070C0"/>
              </a:solidFill>
              <a:latin typeface="Book Antiqua"/>
              <a:ea typeface="Book Antiqua"/>
              <a:cs typeface="Book Antiqua"/>
              <a:sym typeface="Book Antiqua"/>
            </a:endParaRPr>
          </a:p>
          <a:p>
            <a:pPr indent="0" lvl="0" marL="0" marR="0" rtl="0" algn="l">
              <a:spcBef>
                <a:spcPts val="0"/>
              </a:spcBef>
              <a:spcAft>
                <a:spcPts val="0"/>
              </a:spcAft>
              <a:buNone/>
            </a:pPr>
            <a:r>
              <a:rPr lang="en-US" sz="1800">
                <a:solidFill>
                  <a:srgbClr val="0070C0"/>
                </a:solidFill>
                <a:latin typeface="Book Antiqua"/>
                <a:ea typeface="Book Antiqua"/>
                <a:cs typeface="Book Antiqua"/>
                <a:sym typeface="Book Antiqua"/>
              </a:rPr>
              <a:t>of Sumy 2030</a:t>
            </a:r>
            <a:endParaRPr sz="1800">
              <a:solidFill>
                <a:srgbClr val="0070C0"/>
              </a:solidFill>
              <a:latin typeface="Book Antiqua"/>
              <a:ea typeface="Book Antiqua"/>
              <a:cs typeface="Book Antiqua"/>
              <a:sym typeface="Book Antiqua"/>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21"/>
          <p:cNvPicPr preferRelativeResize="0"/>
          <p:nvPr/>
        </p:nvPicPr>
        <p:blipFill rotWithShape="1">
          <a:blip r:embed="rId3">
            <a:alphaModFix/>
          </a:blip>
          <a:srcRect b="0" l="0" r="0" t="0"/>
          <a:stretch/>
        </p:blipFill>
        <p:spPr>
          <a:xfrm>
            <a:off x="84900" y="0"/>
            <a:ext cx="11955292" cy="1402202"/>
          </a:xfrm>
          <a:prstGeom prst="rect">
            <a:avLst/>
          </a:prstGeom>
          <a:noFill/>
          <a:ln>
            <a:noFill/>
          </a:ln>
        </p:spPr>
      </p:pic>
      <p:sp>
        <p:nvSpPr>
          <p:cNvPr id="350" name="Google Shape;350;p21"/>
          <p:cNvSpPr txBox="1"/>
          <p:nvPr/>
        </p:nvSpPr>
        <p:spPr>
          <a:xfrm>
            <a:off x="-51826" y="1188946"/>
            <a:ext cx="11591844" cy="4770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500">
                <a:solidFill>
                  <a:srgbClr val="2F5496"/>
                </a:solidFill>
                <a:latin typeface="Book Antiqua"/>
                <a:ea typeface="Book Antiqua"/>
                <a:cs typeface="Book Antiqua"/>
                <a:sym typeface="Book Antiqua"/>
              </a:rPr>
              <a:t>SUSTAINABILITY OF PROJECT RESULTS  + EUROPEAN PRINCIPLES</a:t>
            </a:r>
            <a:endParaRPr b="1" sz="2500">
              <a:solidFill>
                <a:srgbClr val="2F5496"/>
              </a:solidFill>
              <a:latin typeface="Book Antiqua"/>
              <a:ea typeface="Book Antiqua"/>
              <a:cs typeface="Book Antiqua"/>
              <a:sym typeface="Book Antiqua"/>
            </a:endParaRPr>
          </a:p>
        </p:txBody>
      </p:sp>
      <p:sp>
        <p:nvSpPr>
          <p:cNvPr id="351" name="Google Shape;351;p21"/>
          <p:cNvSpPr/>
          <p:nvPr/>
        </p:nvSpPr>
        <p:spPr>
          <a:xfrm>
            <a:off x="8952002" y="2432211"/>
            <a:ext cx="258801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70C0"/>
                </a:solidFill>
                <a:latin typeface="Calibri"/>
                <a:ea typeface="Calibri"/>
                <a:cs typeface="Calibri"/>
                <a:sym typeface="Calibri"/>
              </a:rPr>
              <a:t>https://bit.ly/3cuNmWP </a:t>
            </a:r>
            <a:endParaRPr/>
          </a:p>
        </p:txBody>
      </p:sp>
      <p:pic>
        <p:nvPicPr>
          <p:cNvPr id="352" name="Google Shape;352;p21"/>
          <p:cNvPicPr preferRelativeResize="0"/>
          <p:nvPr/>
        </p:nvPicPr>
        <p:blipFill rotWithShape="1">
          <a:blip r:embed="rId4">
            <a:alphaModFix/>
          </a:blip>
          <a:srcRect b="0" l="0" r="0" t="0"/>
          <a:stretch/>
        </p:blipFill>
        <p:spPr>
          <a:xfrm>
            <a:off x="9422706" y="2744056"/>
            <a:ext cx="2365453" cy="2365453"/>
          </a:xfrm>
          <a:prstGeom prst="rect">
            <a:avLst/>
          </a:prstGeom>
          <a:noFill/>
          <a:ln>
            <a:noFill/>
          </a:ln>
        </p:spPr>
      </p:pic>
      <p:pic>
        <p:nvPicPr>
          <p:cNvPr id="353" name="Google Shape;353;p21"/>
          <p:cNvPicPr preferRelativeResize="0"/>
          <p:nvPr/>
        </p:nvPicPr>
        <p:blipFill rotWithShape="1">
          <a:blip r:embed="rId5">
            <a:alphaModFix/>
          </a:blip>
          <a:srcRect b="0" l="0" r="0" t="0"/>
          <a:stretch/>
        </p:blipFill>
        <p:spPr>
          <a:xfrm>
            <a:off x="580994" y="1668625"/>
            <a:ext cx="2913814" cy="3546119"/>
          </a:xfrm>
          <a:prstGeom prst="rect">
            <a:avLst/>
          </a:prstGeom>
          <a:noFill/>
          <a:ln>
            <a:noFill/>
          </a:ln>
        </p:spPr>
      </p:pic>
      <p:pic>
        <p:nvPicPr>
          <p:cNvPr id="354" name="Google Shape;354;p21"/>
          <p:cNvPicPr preferRelativeResize="0"/>
          <p:nvPr/>
        </p:nvPicPr>
        <p:blipFill rotWithShape="1">
          <a:blip r:embed="rId6">
            <a:alphaModFix/>
          </a:blip>
          <a:srcRect b="0" l="0" r="2287" t="0"/>
          <a:stretch/>
        </p:blipFill>
        <p:spPr>
          <a:xfrm>
            <a:off x="5976562" y="1845377"/>
            <a:ext cx="2917067" cy="3711134"/>
          </a:xfrm>
          <a:prstGeom prst="rect">
            <a:avLst/>
          </a:prstGeom>
          <a:noFill/>
          <a:ln>
            <a:noFill/>
          </a:ln>
        </p:spPr>
      </p:pic>
      <p:pic>
        <p:nvPicPr>
          <p:cNvPr id="355" name="Google Shape;355;p21"/>
          <p:cNvPicPr preferRelativeResize="0"/>
          <p:nvPr/>
        </p:nvPicPr>
        <p:blipFill rotWithShape="1">
          <a:blip r:embed="rId7">
            <a:alphaModFix/>
          </a:blip>
          <a:srcRect b="0" l="0" r="0" t="0"/>
          <a:stretch/>
        </p:blipFill>
        <p:spPr>
          <a:xfrm>
            <a:off x="9902598" y="5474108"/>
            <a:ext cx="2200864" cy="1341854"/>
          </a:xfrm>
          <a:prstGeom prst="rect">
            <a:avLst/>
          </a:prstGeom>
          <a:noFill/>
          <a:ln>
            <a:noFill/>
          </a:ln>
        </p:spPr>
      </p:pic>
      <p:pic>
        <p:nvPicPr>
          <p:cNvPr id="356" name="Google Shape;356;p21"/>
          <p:cNvPicPr preferRelativeResize="0"/>
          <p:nvPr/>
        </p:nvPicPr>
        <p:blipFill rotWithShape="1">
          <a:blip r:embed="rId8">
            <a:alphaModFix/>
          </a:blip>
          <a:srcRect b="0" l="0" r="0" t="0"/>
          <a:stretch/>
        </p:blipFill>
        <p:spPr>
          <a:xfrm>
            <a:off x="7469232" y="5474108"/>
            <a:ext cx="2375081" cy="1341854"/>
          </a:xfrm>
          <a:prstGeom prst="rect">
            <a:avLst/>
          </a:prstGeom>
          <a:noFill/>
          <a:ln>
            <a:noFill/>
          </a:ln>
        </p:spPr>
      </p:pic>
      <p:pic>
        <p:nvPicPr>
          <p:cNvPr id="357" name="Google Shape;357;p21"/>
          <p:cNvPicPr preferRelativeResize="0"/>
          <p:nvPr/>
        </p:nvPicPr>
        <p:blipFill rotWithShape="1">
          <a:blip r:embed="rId9">
            <a:alphaModFix/>
          </a:blip>
          <a:srcRect b="4940" l="3054" r="0" t="0"/>
          <a:stretch/>
        </p:blipFill>
        <p:spPr>
          <a:xfrm>
            <a:off x="116399" y="3626448"/>
            <a:ext cx="2910866" cy="3111456"/>
          </a:xfrm>
          <a:prstGeom prst="rect">
            <a:avLst/>
          </a:prstGeom>
          <a:noFill/>
          <a:ln>
            <a:noFill/>
          </a:ln>
        </p:spPr>
      </p:pic>
      <p:pic>
        <p:nvPicPr>
          <p:cNvPr id="358" name="Google Shape;358;p21"/>
          <p:cNvPicPr preferRelativeResize="0"/>
          <p:nvPr/>
        </p:nvPicPr>
        <p:blipFill rotWithShape="1">
          <a:blip r:embed="rId10">
            <a:alphaModFix/>
          </a:blip>
          <a:srcRect b="0" l="2585" r="0" t="0"/>
          <a:stretch/>
        </p:blipFill>
        <p:spPr>
          <a:xfrm>
            <a:off x="3494808" y="3249212"/>
            <a:ext cx="2525939" cy="3566750"/>
          </a:xfrm>
          <a:prstGeom prst="rect">
            <a:avLst/>
          </a:prstGeom>
          <a:noFill/>
          <a:ln>
            <a:noFill/>
          </a:ln>
        </p:spPr>
      </p:pic>
      <p:pic>
        <p:nvPicPr>
          <p:cNvPr id="359" name="Google Shape;359;p21"/>
          <p:cNvPicPr preferRelativeResize="0"/>
          <p:nvPr/>
        </p:nvPicPr>
        <p:blipFill rotWithShape="1">
          <a:blip r:embed="rId11">
            <a:alphaModFix/>
          </a:blip>
          <a:srcRect b="0" l="0" r="0" t="0"/>
          <a:stretch/>
        </p:blipFill>
        <p:spPr>
          <a:xfrm>
            <a:off x="3282990" y="1620169"/>
            <a:ext cx="2737757" cy="1336895"/>
          </a:xfrm>
          <a:prstGeom prst="rect">
            <a:avLst/>
          </a:prstGeom>
          <a:noFill/>
          <a:ln>
            <a:noFill/>
          </a:ln>
        </p:spPr>
      </p:pic>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22"/>
          <p:cNvPicPr preferRelativeResize="0"/>
          <p:nvPr/>
        </p:nvPicPr>
        <p:blipFill rotWithShape="1">
          <a:blip r:embed="rId3">
            <a:alphaModFix/>
          </a:blip>
          <a:srcRect b="0" l="0" r="0" t="0"/>
          <a:stretch/>
        </p:blipFill>
        <p:spPr>
          <a:xfrm>
            <a:off x="84900" y="0"/>
            <a:ext cx="11955292" cy="1402202"/>
          </a:xfrm>
          <a:prstGeom prst="rect">
            <a:avLst/>
          </a:prstGeom>
          <a:noFill/>
          <a:ln>
            <a:noFill/>
          </a:ln>
        </p:spPr>
      </p:pic>
      <p:sp>
        <p:nvSpPr>
          <p:cNvPr id="365" name="Google Shape;365;p22"/>
          <p:cNvSpPr txBox="1"/>
          <p:nvPr/>
        </p:nvSpPr>
        <p:spPr>
          <a:xfrm>
            <a:off x="209774" y="1216922"/>
            <a:ext cx="77637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F5496"/>
                </a:solidFill>
                <a:latin typeface="Book Antiqua"/>
                <a:ea typeface="Book Antiqua"/>
                <a:cs typeface="Book Antiqua"/>
                <a:sym typeface="Book Antiqua"/>
              </a:rPr>
              <a:t>SUSTAINABILITY OF PROJECT RESULTS</a:t>
            </a:r>
            <a:endParaRPr b="1" sz="2800">
              <a:solidFill>
                <a:srgbClr val="2F5496"/>
              </a:solidFill>
              <a:latin typeface="Book Antiqua"/>
              <a:ea typeface="Book Antiqua"/>
              <a:cs typeface="Book Antiqua"/>
              <a:sym typeface="Book Antiqua"/>
            </a:endParaRPr>
          </a:p>
        </p:txBody>
      </p:sp>
      <p:sp>
        <p:nvSpPr>
          <p:cNvPr id="366" name="Google Shape;366;p22"/>
          <p:cNvSpPr/>
          <p:nvPr/>
        </p:nvSpPr>
        <p:spPr>
          <a:xfrm>
            <a:off x="209773" y="1691380"/>
            <a:ext cx="849879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70C0"/>
                </a:solidFill>
                <a:latin typeface="Book Antiqua"/>
                <a:ea typeface="Book Antiqua"/>
                <a:cs typeface="Book Antiqua"/>
                <a:sym typeface="Book Antiqua"/>
              </a:rPr>
              <a:t>In the Sumy region in the 2020-2021 academic year there were 2404 foreign students from around the world (about 60).</a:t>
            </a:r>
            <a:endParaRPr sz="1800">
              <a:solidFill>
                <a:srgbClr val="0070C0"/>
              </a:solidFill>
              <a:latin typeface="Book Antiqua"/>
              <a:ea typeface="Book Antiqua"/>
              <a:cs typeface="Book Antiqua"/>
              <a:sym typeface="Book Antiqua"/>
            </a:endParaRPr>
          </a:p>
        </p:txBody>
      </p:sp>
      <p:pic>
        <p:nvPicPr>
          <p:cNvPr id="367" name="Google Shape;367;p22"/>
          <p:cNvPicPr preferRelativeResize="0"/>
          <p:nvPr/>
        </p:nvPicPr>
        <p:blipFill rotWithShape="1">
          <a:blip r:embed="rId4">
            <a:alphaModFix/>
          </a:blip>
          <a:srcRect b="0" l="0" r="0" t="0"/>
          <a:stretch/>
        </p:blipFill>
        <p:spPr>
          <a:xfrm>
            <a:off x="8599713" y="4512903"/>
            <a:ext cx="3243943" cy="2150913"/>
          </a:xfrm>
          <a:prstGeom prst="rect">
            <a:avLst/>
          </a:prstGeom>
          <a:noFill/>
          <a:ln>
            <a:noFill/>
          </a:ln>
        </p:spPr>
      </p:pic>
      <p:sp>
        <p:nvSpPr>
          <p:cNvPr id="368" name="Google Shape;368;p22"/>
          <p:cNvSpPr/>
          <p:nvPr/>
        </p:nvSpPr>
        <p:spPr>
          <a:xfrm>
            <a:off x="169023" y="2284153"/>
            <a:ext cx="843069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70C0"/>
                </a:solidFill>
                <a:latin typeface="Book Antiqua"/>
                <a:ea typeface="Book Antiqua"/>
                <a:cs typeface="Book Antiqua"/>
                <a:sym typeface="Book Antiqua"/>
              </a:rPr>
              <a:t>Every year the number of incoming students tends to increase. Thus, only from 2017 to 2021 the number of foreign students has doubled.</a:t>
            </a:r>
            <a:endParaRPr sz="1800">
              <a:solidFill>
                <a:srgbClr val="0070C0"/>
              </a:solidFill>
              <a:latin typeface="Book Antiqua"/>
              <a:ea typeface="Book Antiqua"/>
              <a:cs typeface="Book Antiqua"/>
              <a:sym typeface="Book Antiqua"/>
            </a:endParaRPr>
          </a:p>
        </p:txBody>
      </p:sp>
      <p:sp>
        <p:nvSpPr>
          <p:cNvPr id="369" name="Google Shape;369;p22"/>
          <p:cNvSpPr/>
          <p:nvPr/>
        </p:nvSpPr>
        <p:spPr>
          <a:xfrm>
            <a:off x="84900" y="2957064"/>
            <a:ext cx="735004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70C0"/>
                </a:solidFill>
                <a:latin typeface="Book Antiqua"/>
                <a:ea typeface="Book Antiqua"/>
                <a:cs typeface="Book Antiqua"/>
                <a:sym typeface="Book Antiqua"/>
              </a:rPr>
              <a:t>Sumy Regional State Administration together with universities of the region initiated the creation of the promotional video Education Sumy Region Comfortable Spaсe</a:t>
            </a:r>
            <a:endParaRPr sz="1800">
              <a:solidFill>
                <a:srgbClr val="0070C0"/>
              </a:solidFill>
              <a:latin typeface="Book Antiqua"/>
              <a:ea typeface="Book Antiqua"/>
              <a:cs typeface="Book Antiqua"/>
              <a:sym typeface="Book Antiqua"/>
            </a:endParaRPr>
          </a:p>
        </p:txBody>
      </p:sp>
      <p:pic>
        <p:nvPicPr>
          <p:cNvPr id="370" name="Google Shape;370;p22"/>
          <p:cNvPicPr preferRelativeResize="0"/>
          <p:nvPr/>
        </p:nvPicPr>
        <p:blipFill rotWithShape="1">
          <a:blip r:embed="rId5">
            <a:alphaModFix/>
          </a:blip>
          <a:srcRect b="0" l="0" r="0" t="0"/>
          <a:stretch/>
        </p:blipFill>
        <p:spPr>
          <a:xfrm>
            <a:off x="7667625" y="3436578"/>
            <a:ext cx="4524375" cy="1076325"/>
          </a:xfrm>
          <a:prstGeom prst="rect">
            <a:avLst/>
          </a:prstGeom>
          <a:noFill/>
          <a:ln>
            <a:noFill/>
          </a:ln>
        </p:spPr>
      </p:pic>
      <p:pic>
        <p:nvPicPr>
          <p:cNvPr id="371" name="Google Shape;371;p22"/>
          <p:cNvPicPr preferRelativeResize="0"/>
          <p:nvPr/>
        </p:nvPicPr>
        <p:blipFill rotWithShape="1">
          <a:blip r:embed="rId6">
            <a:alphaModFix/>
          </a:blip>
          <a:srcRect b="0" l="6136" r="6777" t="0"/>
          <a:stretch/>
        </p:blipFill>
        <p:spPr>
          <a:xfrm>
            <a:off x="8795657" y="1099083"/>
            <a:ext cx="2035629" cy="2337495"/>
          </a:xfrm>
          <a:prstGeom prst="rect">
            <a:avLst/>
          </a:prstGeom>
          <a:noFill/>
          <a:ln>
            <a:noFill/>
          </a:ln>
        </p:spPr>
      </p:pic>
      <p:pic>
        <p:nvPicPr>
          <p:cNvPr id="372" name="Google Shape;372;p22"/>
          <p:cNvPicPr preferRelativeResize="0"/>
          <p:nvPr/>
        </p:nvPicPr>
        <p:blipFill rotWithShape="1">
          <a:blip r:embed="rId7">
            <a:alphaModFix/>
          </a:blip>
          <a:srcRect b="0" l="0" r="0" t="0"/>
          <a:stretch/>
        </p:blipFill>
        <p:spPr>
          <a:xfrm>
            <a:off x="491269" y="3906974"/>
            <a:ext cx="3881386" cy="1306236"/>
          </a:xfrm>
          <a:prstGeom prst="rect">
            <a:avLst/>
          </a:prstGeom>
          <a:noFill/>
          <a:ln>
            <a:noFill/>
          </a:ln>
        </p:spPr>
      </p:pic>
      <p:pic>
        <p:nvPicPr>
          <p:cNvPr id="373" name="Google Shape;373;p22"/>
          <p:cNvPicPr preferRelativeResize="0"/>
          <p:nvPr/>
        </p:nvPicPr>
        <p:blipFill rotWithShape="1">
          <a:blip r:embed="rId8">
            <a:alphaModFix/>
          </a:blip>
          <a:srcRect b="0" l="0" r="0" t="0"/>
          <a:stretch/>
        </p:blipFill>
        <p:spPr>
          <a:xfrm>
            <a:off x="134056" y="5252130"/>
            <a:ext cx="4595811" cy="1220596"/>
          </a:xfrm>
          <a:prstGeom prst="rect">
            <a:avLst/>
          </a:prstGeom>
          <a:noFill/>
          <a:ln>
            <a:noFill/>
          </a:ln>
        </p:spPr>
      </p:pic>
      <p:sp>
        <p:nvSpPr>
          <p:cNvPr id="374" name="Google Shape;374;p22"/>
          <p:cNvSpPr/>
          <p:nvPr/>
        </p:nvSpPr>
        <p:spPr>
          <a:xfrm>
            <a:off x="5176121" y="5849033"/>
            <a:ext cx="231172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rgbClr val="000000"/>
                </a:solidFill>
                <a:latin typeface="Calibri"/>
                <a:ea typeface="Calibri"/>
                <a:cs typeface="Calibri"/>
                <a:sym typeface="Calibri"/>
                <a:hlinkClick r:id="rId9">
                  <a:extLst>
                    <a:ext uri="{A12FA001-AC4F-418D-AE19-62706E023703}">
                      <ahyp:hlinkClr val="tx"/>
                    </a:ext>
                  </a:extLst>
                </a:hlinkClick>
              </a:rPr>
              <a:t>https://bit.ly/3kmLl2b</a:t>
            </a:r>
            <a:r>
              <a:rPr lang="en-US" sz="1800">
                <a:solidFill>
                  <a:srgbClr val="000000"/>
                </a:solidFill>
                <a:latin typeface="Calibri"/>
                <a:ea typeface="Calibri"/>
                <a:cs typeface="Calibri"/>
                <a:sym typeface="Calibri"/>
              </a:rPr>
              <a:t> </a:t>
            </a:r>
            <a:endParaRPr sz="1800">
              <a:solidFill>
                <a:srgbClr val="000000"/>
              </a:solidFill>
              <a:latin typeface="Calibri"/>
              <a:ea typeface="Calibri"/>
              <a:cs typeface="Calibri"/>
              <a:sym typeface="Calibri"/>
            </a:endParaRPr>
          </a:p>
        </p:txBody>
      </p:sp>
      <p:sp>
        <p:nvSpPr>
          <p:cNvPr id="375" name="Google Shape;375;p22"/>
          <p:cNvSpPr/>
          <p:nvPr/>
        </p:nvSpPr>
        <p:spPr>
          <a:xfrm>
            <a:off x="5304743" y="4790465"/>
            <a:ext cx="231286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70C0"/>
                </a:solidFill>
                <a:latin typeface="Book Antiqua"/>
                <a:ea typeface="Book Antiqua"/>
                <a:cs typeface="Book Antiqua"/>
                <a:sym typeface="Book Antiqua"/>
              </a:rPr>
              <a:t>Development strategy of the city </a:t>
            </a:r>
            <a:endParaRPr sz="1800">
              <a:solidFill>
                <a:srgbClr val="0070C0"/>
              </a:solidFill>
              <a:latin typeface="Book Antiqua"/>
              <a:ea typeface="Book Antiqua"/>
              <a:cs typeface="Book Antiqua"/>
              <a:sym typeface="Book Antiqua"/>
            </a:endParaRPr>
          </a:p>
          <a:p>
            <a:pPr indent="0" lvl="0" marL="0" marR="0" rtl="0" algn="l">
              <a:spcBef>
                <a:spcPts val="0"/>
              </a:spcBef>
              <a:spcAft>
                <a:spcPts val="0"/>
              </a:spcAft>
              <a:buNone/>
            </a:pPr>
            <a:r>
              <a:rPr lang="en-US" sz="1800">
                <a:solidFill>
                  <a:srgbClr val="0070C0"/>
                </a:solidFill>
                <a:latin typeface="Book Antiqua"/>
                <a:ea typeface="Book Antiqua"/>
                <a:cs typeface="Book Antiqua"/>
                <a:sym typeface="Book Antiqua"/>
              </a:rPr>
              <a:t>of Sumy 2030</a:t>
            </a:r>
            <a:endParaRPr sz="1800">
              <a:solidFill>
                <a:srgbClr val="0070C0"/>
              </a:solidFill>
              <a:latin typeface="Book Antiqua"/>
              <a:ea typeface="Book Antiqua"/>
              <a:cs typeface="Book Antiqua"/>
              <a:sym typeface="Book Antiqua"/>
            </a:endParaRP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23"/>
          <p:cNvPicPr preferRelativeResize="0"/>
          <p:nvPr/>
        </p:nvPicPr>
        <p:blipFill rotWithShape="1">
          <a:blip r:embed="rId3">
            <a:alphaModFix/>
          </a:blip>
          <a:srcRect b="0" l="0" r="0" t="0"/>
          <a:stretch/>
        </p:blipFill>
        <p:spPr>
          <a:xfrm>
            <a:off x="84900" y="0"/>
            <a:ext cx="11955292" cy="1402202"/>
          </a:xfrm>
          <a:prstGeom prst="rect">
            <a:avLst/>
          </a:prstGeom>
          <a:noFill/>
          <a:ln>
            <a:noFill/>
          </a:ln>
        </p:spPr>
      </p:pic>
      <p:sp>
        <p:nvSpPr>
          <p:cNvPr id="381" name="Google Shape;381;p23"/>
          <p:cNvSpPr txBox="1"/>
          <p:nvPr/>
        </p:nvSpPr>
        <p:spPr>
          <a:xfrm>
            <a:off x="198887" y="1325779"/>
            <a:ext cx="1080656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F5496"/>
                </a:solidFill>
                <a:latin typeface="Book Antiqua"/>
                <a:ea typeface="Book Antiqua"/>
                <a:cs typeface="Book Antiqua"/>
                <a:sym typeface="Book Antiqua"/>
              </a:rPr>
              <a:t>SYNERGY OF THE PROJECT WITH OTHER PROJECTS</a:t>
            </a:r>
            <a:endParaRPr b="1" sz="2800">
              <a:solidFill>
                <a:srgbClr val="2F5496"/>
              </a:solidFill>
              <a:latin typeface="Book Antiqua"/>
              <a:ea typeface="Book Antiqua"/>
              <a:cs typeface="Book Antiqua"/>
              <a:sym typeface="Book Antiqua"/>
            </a:endParaRPr>
          </a:p>
        </p:txBody>
      </p:sp>
      <p:sp>
        <p:nvSpPr>
          <p:cNvPr id="382" name="Google Shape;382;p23"/>
          <p:cNvSpPr/>
          <p:nvPr/>
        </p:nvSpPr>
        <p:spPr>
          <a:xfrm>
            <a:off x="4351789" y="3516052"/>
            <a:ext cx="237821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val="tx"/>
                    </a:ext>
                  </a:extLst>
                </a:hlinkClick>
              </a:rPr>
              <a:t>https://bit.ly/3tRe16M</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383" name="Google Shape;383;p23"/>
          <p:cNvPicPr preferRelativeResize="0"/>
          <p:nvPr/>
        </p:nvPicPr>
        <p:blipFill rotWithShape="1">
          <a:blip r:embed="rId5">
            <a:alphaModFix/>
          </a:blip>
          <a:srcRect b="0" l="0" r="0" t="0"/>
          <a:stretch/>
        </p:blipFill>
        <p:spPr>
          <a:xfrm>
            <a:off x="6965533" y="3350024"/>
            <a:ext cx="1502034" cy="1041257"/>
          </a:xfrm>
          <a:prstGeom prst="rect">
            <a:avLst/>
          </a:prstGeom>
          <a:noFill/>
          <a:ln>
            <a:noFill/>
          </a:ln>
        </p:spPr>
      </p:pic>
      <p:pic>
        <p:nvPicPr>
          <p:cNvPr id="384" name="Google Shape;384;p23"/>
          <p:cNvPicPr preferRelativeResize="0"/>
          <p:nvPr/>
        </p:nvPicPr>
        <p:blipFill rotWithShape="1">
          <a:blip r:embed="rId6">
            <a:alphaModFix/>
          </a:blip>
          <a:srcRect b="0" l="0" r="0" t="0"/>
          <a:stretch/>
        </p:blipFill>
        <p:spPr>
          <a:xfrm>
            <a:off x="8815406" y="3299245"/>
            <a:ext cx="1614679" cy="1012844"/>
          </a:xfrm>
          <a:prstGeom prst="rect">
            <a:avLst/>
          </a:prstGeom>
          <a:noFill/>
          <a:ln>
            <a:noFill/>
          </a:ln>
        </p:spPr>
      </p:pic>
      <p:pic>
        <p:nvPicPr>
          <p:cNvPr id="385" name="Google Shape;385;p23"/>
          <p:cNvPicPr preferRelativeResize="0"/>
          <p:nvPr/>
        </p:nvPicPr>
        <p:blipFill rotWithShape="1">
          <a:blip r:embed="rId7">
            <a:alphaModFix/>
          </a:blip>
          <a:srcRect b="0" l="0" r="0" t="0"/>
          <a:stretch/>
        </p:blipFill>
        <p:spPr>
          <a:xfrm>
            <a:off x="9264098" y="4383461"/>
            <a:ext cx="1054892" cy="1069123"/>
          </a:xfrm>
          <a:prstGeom prst="rect">
            <a:avLst/>
          </a:prstGeom>
          <a:noFill/>
          <a:ln>
            <a:noFill/>
          </a:ln>
        </p:spPr>
      </p:pic>
      <p:pic>
        <p:nvPicPr>
          <p:cNvPr id="386" name="Google Shape;386;p23"/>
          <p:cNvPicPr preferRelativeResize="0"/>
          <p:nvPr/>
        </p:nvPicPr>
        <p:blipFill rotWithShape="1">
          <a:blip r:embed="rId8">
            <a:alphaModFix/>
          </a:blip>
          <a:srcRect b="3412" l="1538" r="1538" t="3473"/>
          <a:stretch/>
        </p:blipFill>
        <p:spPr>
          <a:xfrm>
            <a:off x="10521113" y="4621275"/>
            <a:ext cx="1079819" cy="700423"/>
          </a:xfrm>
          <a:prstGeom prst="rect">
            <a:avLst/>
          </a:prstGeom>
          <a:noFill/>
          <a:ln>
            <a:noFill/>
          </a:ln>
        </p:spPr>
      </p:pic>
      <p:pic>
        <p:nvPicPr>
          <p:cNvPr id="387" name="Google Shape;387;p23"/>
          <p:cNvPicPr preferRelativeResize="0"/>
          <p:nvPr/>
        </p:nvPicPr>
        <p:blipFill rotWithShape="1">
          <a:blip r:embed="rId9">
            <a:alphaModFix/>
          </a:blip>
          <a:srcRect b="0" l="0" r="0" t="0"/>
          <a:stretch/>
        </p:blipFill>
        <p:spPr>
          <a:xfrm>
            <a:off x="10521113" y="3516052"/>
            <a:ext cx="1036410" cy="682811"/>
          </a:xfrm>
          <a:prstGeom prst="rect">
            <a:avLst/>
          </a:prstGeom>
          <a:noFill/>
          <a:ln>
            <a:noFill/>
          </a:ln>
        </p:spPr>
      </p:pic>
      <p:pic>
        <p:nvPicPr>
          <p:cNvPr id="388" name="Google Shape;388;p23"/>
          <p:cNvPicPr preferRelativeResize="0"/>
          <p:nvPr/>
        </p:nvPicPr>
        <p:blipFill rotWithShape="1">
          <a:blip r:embed="rId10">
            <a:alphaModFix/>
          </a:blip>
          <a:srcRect b="0" l="0" r="0" t="0"/>
          <a:stretch/>
        </p:blipFill>
        <p:spPr>
          <a:xfrm>
            <a:off x="7272083" y="2563781"/>
            <a:ext cx="3158002" cy="554784"/>
          </a:xfrm>
          <a:prstGeom prst="rect">
            <a:avLst/>
          </a:prstGeom>
          <a:noFill/>
          <a:ln>
            <a:noFill/>
          </a:ln>
        </p:spPr>
      </p:pic>
      <p:pic>
        <p:nvPicPr>
          <p:cNvPr id="389" name="Google Shape;389;p23"/>
          <p:cNvPicPr preferRelativeResize="0"/>
          <p:nvPr/>
        </p:nvPicPr>
        <p:blipFill rotWithShape="1">
          <a:blip r:embed="rId11">
            <a:alphaModFix/>
          </a:blip>
          <a:srcRect b="0" l="0" r="0" t="0"/>
          <a:stretch/>
        </p:blipFill>
        <p:spPr>
          <a:xfrm>
            <a:off x="10521113" y="2538302"/>
            <a:ext cx="1005927" cy="603556"/>
          </a:xfrm>
          <a:prstGeom prst="rect">
            <a:avLst/>
          </a:prstGeom>
          <a:noFill/>
          <a:ln>
            <a:noFill/>
          </a:ln>
        </p:spPr>
      </p:pic>
      <p:pic>
        <p:nvPicPr>
          <p:cNvPr id="390" name="Google Shape;390;p23"/>
          <p:cNvPicPr preferRelativeResize="0"/>
          <p:nvPr/>
        </p:nvPicPr>
        <p:blipFill rotWithShape="1">
          <a:blip r:embed="rId12">
            <a:alphaModFix/>
          </a:blip>
          <a:srcRect b="0" l="0" r="0" t="0"/>
          <a:stretch/>
        </p:blipFill>
        <p:spPr>
          <a:xfrm>
            <a:off x="7834312" y="1974897"/>
            <a:ext cx="3381375" cy="447675"/>
          </a:xfrm>
          <a:prstGeom prst="rect">
            <a:avLst/>
          </a:prstGeom>
          <a:noFill/>
          <a:ln>
            <a:noFill/>
          </a:ln>
        </p:spPr>
      </p:pic>
      <p:pic>
        <p:nvPicPr>
          <p:cNvPr id="391" name="Google Shape;391;p23"/>
          <p:cNvPicPr preferRelativeResize="0"/>
          <p:nvPr/>
        </p:nvPicPr>
        <p:blipFill rotWithShape="1">
          <a:blip r:embed="rId13">
            <a:alphaModFix/>
          </a:blip>
          <a:srcRect b="0" l="0" r="0" t="0"/>
          <a:stretch/>
        </p:blipFill>
        <p:spPr>
          <a:xfrm>
            <a:off x="797795" y="2287541"/>
            <a:ext cx="3372743" cy="1518126"/>
          </a:xfrm>
          <a:prstGeom prst="rect">
            <a:avLst/>
          </a:prstGeom>
          <a:noFill/>
          <a:ln>
            <a:noFill/>
          </a:ln>
        </p:spPr>
      </p:pic>
      <p:pic>
        <p:nvPicPr>
          <p:cNvPr id="392" name="Google Shape;392;p23"/>
          <p:cNvPicPr preferRelativeResize="0"/>
          <p:nvPr/>
        </p:nvPicPr>
        <p:blipFill rotWithShape="1">
          <a:blip r:embed="rId14">
            <a:alphaModFix/>
          </a:blip>
          <a:srcRect b="0" l="0" r="0" t="0"/>
          <a:stretch/>
        </p:blipFill>
        <p:spPr>
          <a:xfrm>
            <a:off x="1018300" y="3870652"/>
            <a:ext cx="2933454" cy="1391510"/>
          </a:xfrm>
          <a:prstGeom prst="rect">
            <a:avLst/>
          </a:prstGeom>
          <a:noFill/>
          <a:ln>
            <a:noFill/>
          </a:ln>
        </p:spPr>
      </p:pic>
      <p:pic>
        <p:nvPicPr>
          <p:cNvPr id="393" name="Google Shape;393;p23"/>
          <p:cNvPicPr preferRelativeResize="0"/>
          <p:nvPr/>
        </p:nvPicPr>
        <p:blipFill rotWithShape="1">
          <a:blip r:embed="rId15">
            <a:alphaModFix/>
          </a:blip>
          <a:srcRect b="0" l="0" r="0" t="0"/>
          <a:stretch/>
        </p:blipFill>
        <p:spPr>
          <a:xfrm>
            <a:off x="5145136" y="5547058"/>
            <a:ext cx="2394527" cy="1282231"/>
          </a:xfrm>
          <a:prstGeom prst="rect">
            <a:avLst/>
          </a:prstGeom>
          <a:noFill/>
          <a:ln>
            <a:noFill/>
          </a:ln>
        </p:spPr>
      </p:pic>
      <p:pic>
        <p:nvPicPr>
          <p:cNvPr id="394" name="Google Shape;394;p23"/>
          <p:cNvPicPr preferRelativeResize="0"/>
          <p:nvPr/>
        </p:nvPicPr>
        <p:blipFill rotWithShape="1">
          <a:blip r:embed="rId16">
            <a:alphaModFix/>
          </a:blip>
          <a:srcRect b="0" l="0" r="0" t="0"/>
          <a:stretch/>
        </p:blipFill>
        <p:spPr>
          <a:xfrm>
            <a:off x="7630886" y="5547058"/>
            <a:ext cx="3005661" cy="1187757"/>
          </a:xfrm>
          <a:prstGeom prst="rect">
            <a:avLst/>
          </a:prstGeom>
          <a:noFill/>
          <a:ln>
            <a:noFill/>
          </a:ln>
        </p:spPr>
      </p:pic>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24"/>
          <p:cNvPicPr preferRelativeResize="0"/>
          <p:nvPr/>
        </p:nvPicPr>
        <p:blipFill rotWithShape="1">
          <a:blip r:embed="rId3">
            <a:alphaModFix/>
          </a:blip>
          <a:srcRect b="0" l="0" r="0" t="0"/>
          <a:stretch/>
        </p:blipFill>
        <p:spPr>
          <a:xfrm>
            <a:off x="84900" y="0"/>
            <a:ext cx="11955292" cy="1402202"/>
          </a:xfrm>
          <a:prstGeom prst="rect">
            <a:avLst/>
          </a:prstGeom>
          <a:noFill/>
          <a:ln>
            <a:noFill/>
          </a:ln>
        </p:spPr>
      </p:pic>
      <p:sp>
        <p:nvSpPr>
          <p:cNvPr id="400" name="Google Shape;400;p24"/>
          <p:cNvSpPr txBox="1"/>
          <p:nvPr/>
        </p:nvSpPr>
        <p:spPr>
          <a:xfrm>
            <a:off x="198887" y="1325779"/>
            <a:ext cx="1080656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F5496"/>
                </a:solidFill>
                <a:latin typeface="Book Antiqua"/>
                <a:ea typeface="Book Antiqua"/>
                <a:cs typeface="Book Antiqua"/>
                <a:sym typeface="Book Antiqua"/>
              </a:rPr>
              <a:t>ISs </a:t>
            </a:r>
            <a:r>
              <a:rPr b="1" lang="en-US" sz="2800">
                <a:solidFill>
                  <a:srgbClr val="2F5496"/>
                </a:solidFill>
                <a:latin typeface="Book Antiqua"/>
                <a:ea typeface="Book Antiqua"/>
                <a:cs typeface="Book Antiqua"/>
                <a:sym typeface="Book Antiqua"/>
              </a:rPr>
              <a:t>INVOLVEMENT</a:t>
            </a:r>
            <a:r>
              <a:rPr b="1" lang="en-US" sz="2800">
                <a:solidFill>
                  <a:srgbClr val="2F5496"/>
                </a:solidFill>
                <a:latin typeface="Book Antiqua"/>
                <a:ea typeface="Book Antiqua"/>
                <a:cs typeface="Book Antiqua"/>
                <a:sym typeface="Book Antiqua"/>
              </a:rPr>
              <a:t> INTO THE PROJECT GOVERNANCE</a:t>
            </a:r>
            <a:endParaRPr b="1" sz="2800">
              <a:solidFill>
                <a:srgbClr val="2F5496"/>
              </a:solidFill>
              <a:latin typeface="Book Antiqua"/>
              <a:ea typeface="Book Antiqua"/>
              <a:cs typeface="Book Antiqua"/>
              <a:sym typeface="Book Antiqua"/>
            </a:endParaRPr>
          </a:p>
        </p:txBody>
      </p:sp>
      <p:sp>
        <p:nvSpPr>
          <p:cNvPr id="401" name="Google Shape;401;p24"/>
          <p:cNvSpPr/>
          <p:nvPr/>
        </p:nvSpPr>
        <p:spPr>
          <a:xfrm>
            <a:off x="456729" y="2004706"/>
            <a:ext cx="2799549"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00" u="sng">
                <a:solidFill>
                  <a:schemeClr val="dk1"/>
                </a:solidFill>
                <a:latin typeface="Calibri"/>
                <a:ea typeface="Calibri"/>
                <a:cs typeface="Calibri"/>
                <a:sym typeface="Calibri"/>
                <a:hlinkClick r:id="rId4">
                  <a:extLst>
                    <a:ext uri="{A12FA001-AC4F-418D-AE19-62706E023703}">
                      <ahyp:hlinkClr val="tx"/>
                    </a:ext>
                  </a:extLst>
                </a:hlinkClick>
              </a:rPr>
              <a:t>https://bit.ly/3hDq3Mc</a:t>
            </a:r>
            <a:r>
              <a:rPr lang="en-US" sz="2100">
                <a:solidFill>
                  <a:schemeClr val="dk1"/>
                </a:solidFill>
                <a:latin typeface="Calibri"/>
                <a:ea typeface="Calibri"/>
                <a:cs typeface="Calibri"/>
                <a:sym typeface="Calibri"/>
              </a:rPr>
              <a:t> </a:t>
            </a:r>
            <a:endParaRPr sz="2100">
              <a:solidFill>
                <a:schemeClr val="dk1"/>
              </a:solidFill>
              <a:latin typeface="Calibri"/>
              <a:ea typeface="Calibri"/>
              <a:cs typeface="Calibri"/>
              <a:sym typeface="Calibri"/>
            </a:endParaRPr>
          </a:p>
        </p:txBody>
      </p:sp>
      <p:sp>
        <p:nvSpPr>
          <p:cNvPr id="402" name="Google Shape;402;p24"/>
          <p:cNvSpPr/>
          <p:nvPr/>
        </p:nvSpPr>
        <p:spPr>
          <a:xfrm>
            <a:off x="456729" y="2486092"/>
            <a:ext cx="2696957"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00" u="sng">
                <a:solidFill>
                  <a:schemeClr val="dk1"/>
                </a:solidFill>
                <a:latin typeface="Calibri"/>
                <a:ea typeface="Calibri"/>
                <a:cs typeface="Calibri"/>
                <a:sym typeface="Calibri"/>
                <a:hlinkClick r:id="rId5">
                  <a:extLst>
                    <a:ext uri="{A12FA001-AC4F-418D-AE19-62706E023703}">
                      <ahyp:hlinkClr val="tx"/>
                    </a:ext>
                  </a:extLst>
                </a:hlinkClick>
              </a:rPr>
              <a:t>https://bit.ly/39h5P64</a:t>
            </a:r>
            <a:r>
              <a:rPr lang="en-US" sz="2100">
                <a:solidFill>
                  <a:schemeClr val="dk1"/>
                </a:solidFill>
                <a:latin typeface="Calibri"/>
                <a:ea typeface="Calibri"/>
                <a:cs typeface="Calibri"/>
                <a:sym typeface="Calibri"/>
              </a:rPr>
              <a:t> </a:t>
            </a:r>
            <a:endParaRPr sz="2100">
              <a:solidFill>
                <a:schemeClr val="dk1"/>
              </a:solidFill>
              <a:latin typeface="Calibri"/>
              <a:ea typeface="Calibri"/>
              <a:cs typeface="Calibri"/>
              <a:sym typeface="Calibri"/>
            </a:endParaRPr>
          </a:p>
        </p:txBody>
      </p:sp>
      <p:pic>
        <p:nvPicPr>
          <p:cNvPr id="403" name="Google Shape;403;p24"/>
          <p:cNvPicPr preferRelativeResize="0"/>
          <p:nvPr/>
        </p:nvPicPr>
        <p:blipFill rotWithShape="1">
          <a:blip r:embed="rId6">
            <a:alphaModFix/>
          </a:blip>
          <a:srcRect b="0" l="0" r="0" t="0"/>
          <a:stretch/>
        </p:blipFill>
        <p:spPr>
          <a:xfrm>
            <a:off x="3733003" y="2004706"/>
            <a:ext cx="5742293" cy="2583279"/>
          </a:xfrm>
          <a:prstGeom prst="rect">
            <a:avLst/>
          </a:prstGeom>
          <a:noFill/>
          <a:ln>
            <a:noFill/>
          </a:ln>
        </p:spPr>
      </p:pic>
      <p:pic>
        <p:nvPicPr>
          <p:cNvPr id="404" name="Google Shape;404;p24"/>
          <p:cNvPicPr preferRelativeResize="0"/>
          <p:nvPr/>
        </p:nvPicPr>
        <p:blipFill rotWithShape="1">
          <a:blip r:embed="rId7">
            <a:alphaModFix/>
          </a:blip>
          <a:srcRect b="0" l="0" r="0" t="0"/>
          <a:stretch/>
        </p:blipFill>
        <p:spPr>
          <a:xfrm>
            <a:off x="84900" y="3870991"/>
            <a:ext cx="6155777" cy="2769293"/>
          </a:xfrm>
          <a:prstGeom prst="rect">
            <a:avLst/>
          </a:prstGeom>
          <a:noFill/>
          <a:ln>
            <a:noFill/>
          </a:ln>
        </p:spPr>
      </p:pic>
      <p:pic>
        <p:nvPicPr>
          <p:cNvPr id="405" name="Google Shape;405;p24"/>
          <p:cNvPicPr preferRelativeResize="0"/>
          <p:nvPr/>
        </p:nvPicPr>
        <p:blipFill rotWithShape="1">
          <a:blip r:embed="rId8">
            <a:alphaModFix/>
          </a:blip>
          <a:srcRect b="0" l="0" r="0" t="0"/>
          <a:stretch/>
        </p:blipFill>
        <p:spPr>
          <a:xfrm>
            <a:off x="8395531" y="1848999"/>
            <a:ext cx="3565566" cy="4820400"/>
          </a:xfrm>
          <a:prstGeom prst="rect">
            <a:avLst/>
          </a:prstGeom>
          <a:noFill/>
          <a:ln>
            <a:noFill/>
          </a:ln>
        </p:spPr>
      </p:pic>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25"/>
          <p:cNvSpPr txBox="1"/>
          <p:nvPr>
            <p:ph type="ctrTitle"/>
          </p:nvPr>
        </p:nvSpPr>
        <p:spPr>
          <a:xfrm>
            <a:off x="6984696" y="1035030"/>
            <a:ext cx="4902504" cy="368416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2F5496"/>
              </a:buClr>
              <a:buSzPts val="2100"/>
              <a:buFont typeface="Book Antiqua"/>
              <a:buNone/>
            </a:pPr>
            <a:r>
              <a:rPr b="1" lang="en-US" sz="2100">
                <a:solidFill>
                  <a:srgbClr val="2F5496"/>
                </a:solidFill>
                <a:latin typeface="Book Antiqua"/>
                <a:ea typeface="Book Antiqua"/>
                <a:cs typeface="Book Antiqua"/>
                <a:sym typeface="Book Antiqua"/>
              </a:rPr>
              <a:t>PREVENTIVE MONITORING</a:t>
            </a:r>
            <a:br>
              <a:rPr b="1" lang="en-US" sz="2100">
                <a:solidFill>
                  <a:srgbClr val="2F5496"/>
                </a:solidFill>
                <a:latin typeface="Book Antiqua"/>
                <a:ea typeface="Book Antiqua"/>
                <a:cs typeface="Book Antiqua"/>
                <a:sym typeface="Book Antiqua"/>
              </a:rPr>
            </a:br>
            <a:r>
              <a:rPr b="1" lang="en-US" sz="2100">
                <a:solidFill>
                  <a:srgbClr val="2F5496"/>
                </a:solidFill>
                <a:latin typeface="Book Antiqua"/>
                <a:ea typeface="Book Antiqua"/>
                <a:cs typeface="Book Antiqua"/>
                <a:sym typeface="Book Antiqua"/>
              </a:rPr>
              <a:t>of the project:</a:t>
            </a:r>
            <a:br>
              <a:rPr b="1" lang="en-US" sz="2100">
                <a:solidFill>
                  <a:srgbClr val="2F5496"/>
                </a:solidFill>
                <a:latin typeface="Book Antiqua"/>
                <a:ea typeface="Book Antiqua"/>
                <a:cs typeface="Book Antiqua"/>
                <a:sym typeface="Book Antiqua"/>
              </a:rPr>
            </a:br>
            <a:r>
              <a:rPr b="1" lang="en-US" sz="2100">
                <a:solidFill>
                  <a:srgbClr val="0070C0"/>
                </a:solidFill>
                <a:latin typeface="Book Antiqua"/>
                <a:ea typeface="Book Antiqua"/>
                <a:cs typeface="Book Antiqua"/>
                <a:sym typeface="Book Antiqua"/>
              </a:rPr>
              <a:t>619451-EPP-1-2020-1-NL-EPPKA2-CBHE-JP</a:t>
            </a:r>
            <a:br>
              <a:rPr b="1" lang="en-US" sz="2100">
                <a:solidFill>
                  <a:srgbClr val="0070C0"/>
                </a:solidFill>
                <a:latin typeface="Book Antiqua"/>
                <a:ea typeface="Book Antiqua"/>
                <a:cs typeface="Book Antiqua"/>
                <a:sym typeface="Book Antiqua"/>
              </a:rPr>
            </a:br>
            <a:r>
              <a:rPr b="1" lang="en-US" sz="2100">
                <a:solidFill>
                  <a:srgbClr val="FFC000"/>
                </a:solidFill>
                <a:latin typeface="Book Antiqua"/>
                <a:ea typeface="Book Antiqua"/>
                <a:cs typeface="Book Antiqua"/>
                <a:sym typeface="Book Antiqua"/>
              </a:rPr>
              <a:t>INTERNATIONAL STUDENTS</a:t>
            </a:r>
            <a:br>
              <a:rPr b="1" lang="en-US" sz="2100">
                <a:solidFill>
                  <a:srgbClr val="FFC000"/>
                </a:solidFill>
                <a:latin typeface="Book Antiqua"/>
                <a:ea typeface="Book Antiqua"/>
                <a:cs typeface="Book Antiqua"/>
                <a:sym typeface="Book Antiqua"/>
              </a:rPr>
            </a:br>
            <a:r>
              <a:rPr b="1" lang="en-US" sz="2100">
                <a:solidFill>
                  <a:srgbClr val="FFC000"/>
                </a:solidFill>
                <a:latin typeface="Book Antiqua"/>
                <a:ea typeface="Book Antiqua"/>
                <a:cs typeface="Book Antiqua"/>
                <a:sym typeface="Book Antiqua"/>
              </a:rPr>
              <a:t>ADAPTATION AND INTEGRATION /</a:t>
            </a:r>
            <a:r>
              <a:rPr b="1" lang="en-US" sz="2100">
                <a:latin typeface="Book Antiqua"/>
                <a:ea typeface="Book Antiqua"/>
                <a:cs typeface="Book Antiqua"/>
                <a:sym typeface="Book Antiqua"/>
              </a:rPr>
              <a:t> </a:t>
            </a:r>
            <a:br>
              <a:rPr b="1" lang="en-US" sz="2100">
                <a:latin typeface="Book Antiqua"/>
                <a:ea typeface="Book Antiqua"/>
                <a:cs typeface="Book Antiqua"/>
                <a:sym typeface="Book Antiqua"/>
              </a:rPr>
            </a:br>
            <a:r>
              <a:rPr b="1" lang="en-US" sz="2100">
                <a:latin typeface="Book Antiqua"/>
                <a:ea typeface="Book Antiqua"/>
                <a:cs typeface="Book Antiqua"/>
                <a:sym typeface="Book Antiqua"/>
              </a:rPr>
              <a:t> </a:t>
            </a:r>
            <a:r>
              <a:rPr b="1" lang="en-US" sz="2100">
                <a:solidFill>
                  <a:srgbClr val="FFC000"/>
                </a:solidFill>
                <a:latin typeface="Book Antiqua"/>
                <a:ea typeface="Book Antiqua"/>
                <a:cs typeface="Book Antiqua"/>
                <a:sym typeface="Book Antiqua"/>
              </a:rPr>
              <a:t>INTER</a:t>
            </a:r>
            <a:r>
              <a:rPr b="1" lang="en-US" sz="2100">
                <a:solidFill>
                  <a:srgbClr val="FF0000"/>
                </a:solidFill>
                <a:latin typeface="Book Antiqua"/>
                <a:ea typeface="Book Antiqua"/>
                <a:cs typeface="Book Antiqua"/>
                <a:sym typeface="Book Antiqua"/>
              </a:rPr>
              <a:t>ADIS</a:t>
            </a:r>
            <a:br>
              <a:rPr b="1" lang="en-US" sz="2100">
                <a:solidFill>
                  <a:srgbClr val="FF0000"/>
                </a:solidFill>
                <a:latin typeface="Book Antiqua"/>
                <a:ea typeface="Book Antiqua"/>
                <a:cs typeface="Book Antiqua"/>
                <a:sym typeface="Book Antiqua"/>
              </a:rPr>
            </a:br>
            <a:r>
              <a:rPr b="1" lang="en-US" sz="2100">
                <a:latin typeface="Book Antiqua"/>
                <a:ea typeface="Book Antiqua"/>
                <a:cs typeface="Book Antiqua"/>
                <a:sym typeface="Book Antiqua"/>
              </a:rPr>
              <a:t> </a:t>
            </a:r>
            <a:br>
              <a:rPr b="1" lang="en-US" sz="2100">
                <a:latin typeface="Book Antiqua"/>
                <a:ea typeface="Book Antiqua"/>
                <a:cs typeface="Book Antiqua"/>
                <a:sym typeface="Book Antiqua"/>
              </a:rPr>
            </a:br>
            <a:r>
              <a:rPr b="1" lang="en-US" sz="2100">
                <a:solidFill>
                  <a:srgbClr val="00B050"/>
                </a:solidFill>
                <a:latin typeface="Book Antiqua"/>
                <a:ea typeface="Book Antiqua"/>
                <a:cs typeface="Book Antiqua"/>
                <a:sym typeface="Book Antiqua"/>
              </a:rPr>
              <a:t>SUMY NATIONAL AGRARIAN UNIVERSITY</a:t>
            </a:r>
            <a:endParaRPr b="1" sz="2100">
              <a:solidFill>
                <a:srgbClr val="00B050"/>
              </a:solidFill>
              <a:latin typeface="Book Antiqua"/>
              <a:ea typeface="Book Antiqua"/>
              <a:cs typeface="Book Antiqua"/>
              <a:sym typeface="Book Antiqua"/>
            </a:endParaRPr>
          </a:p>
        </p:txBody>
      </p:sp>
      <p:pic>
        <p:nvPicPr>
          <p:cNvPr id="411" name="Google Shape;411;p25"/>
          <p:cNvPicPr preferRelativeResize="0"/>
          <p:nvPr/>
        </p:nvPicPr>
        <p:blipFill rotWithShape="1">
          <a:blip r:embed="rId3">
            <a:alphaModFix/>
          </a:blip>
          <a:srcRect b="0" l="0" r="0" t="0"/>
          <a:stretch/>
        </p:blipFill>
        <p:spPr>
          <a:xfrm>
            <a:off x="100360" y="115649"/>
            <a:ext cx="4238509" cy="925246"/>
          </a:xfrm>
          <a:prstGeom prst="rect">
            <a:avLst/>
          </a:prstGeom>
          <a:noFill/>
          <a:ln>
            <a:noFill/>
          </a:ln>
        </p:spPr>
      </p:pic>
      <p:pic>
        <p:nvPicPr>
          <p:cNvPr id="412" name="Google Shape;412;p25"/>
          <p:cNvPicPr preferRelativeResize="0"/>
          <p:nvPr/>
        </p:nvPicPr>
        <p:blipFill rotWithShape="1">
          <a:blip r:embed="rId4">
            <a:alphaModFix/>
          </a:blip>
          <a:srcRect b="0" l="0" r="0" t="0"/>
          <a:stretch/>
        </p:blipFill>
        <p:spPr>
          <a:xfrm>
            <a:off x="4803658" y="-2"/>
            <a:ext cx="2433850" cy="1154775"/>
          </a:xfrm>
          <a:prstGeom prst="rect">
            <a:avLst/>
          </a:prstGeom>
          <a:noFill/>
          <a:ln>
            <a:noFill/>
          </a:ln>
        </p:spPr>
      </p:pic>
      <p:pic>
        <p:nvPicPr>
          <p:cNvPr id="413" name="Google Shape;413;p25"/>
          <p:cNvPicPr preferRelativeResize="0"/>
          <p:nvPr/>
        </p:nvPicPr>
        <p:blipFill rotWithShape="1">
          <a:blip r:embed="rId5">
            <a:alphaModFix/>
          </a:blip>
          <a:srcRect b="0" l="0" r="0" t="0"/>
          <a:stretch/>
        </p:blipFill>
        <p:spPr>
          <a:xfrm>
            <a:off x="10939346" y="0"/>
            <a:ext cx="1111976" cy="1400197"/>
          </a:xfrm>
          <a:prstGeom prst="rect">
            <a:avLst/>
          </a:prstGeom>
          <a:noFill/>
          <a:ln>
            <a:noFill/>
          </a:ln>
        </p:spPr>
      </p:pic>
      <p:pic>
        <p:nvPicPr>
          <p:cNvPr id="414" name="Google Shape;414;p25"/>
          <p:cNvPicPr preferRelativeResize="0"/>
          <p:nvPr/>
        </p:nvPicPr>
        <p:blipFill rotWithShape="1">
          <a:blip r:embed="rId6">
            <a:alphaModFix/>
          </a:blip>
          <a:srcRect b="0" l="0" r="0" t="0"/>
          <a:stretch/>
        </p:blipFill>
        <p:spPr>
          <a:xfrm>
            <a:off x="7799358" y="228770"/>
            <a:ext cx="2578138" cy="697232"/>
          </a:xfrm>
          <a:prstGeom prst="rect">
            <a:avLst/>
          </a:prstGeom>
          <a:noFill/>
          <a:ln>
            <a:noFill/>
          </a:ln>
        </p:spPr>
      </p:pic>
      <p:sp>
        <p:nvSpPr>
          <p:cNvPr id="415" name="Google Shape;415;p25"/>
          <p:cNvSpPr txBox="1"/>
          <p:nvPr/>
        </p:nvSpPr>
        <p:spPr>
          <a:xfrm>
            <a:off x="7166726" y="5750443"/>
            <a:ext cx="5025274"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2F5496"/>
                </a:solidFill>
                <a:latin typeface="Book Antiqua"/>
                <a:ea typeface="Book Antiqua"/>
                <a:cs typeface="Book Antiqua"/>
                <a:sym typeface="Book Antiqua"/>
              </a:rPr>
              <a:t>Kharkiv, V. N. Karazin Kharkiv National University  </a:t>
            </a:r>
            <a:endParaRPr/>
          </a:p>
          <a:p>
            <a:pPr indent="0" lvl="0" marL="0" marR="0" rtl="0" algn="ctr">
              <a:spcBef>
                <a:spcPts val="0"/>
              </a:spcBef>
              <a:spcAft>
                <a:spcPts val="0"/>
              </a:spcAft>
              <a:buNone/>
            </a:pPr>
            <a:r>
              <a:rPr b="1" lang="en-US" sz="1800">
                <a:solidFill>
                  <a:srgbClr val="2F5496"/>
                </a:solidFill>
                <a:latin typeface="Book Antiqua"/>
                <a:ea typeface="Book Antiqua"/>
                <a:cs typeface="Book Antiqua"/>
                <a:sym typeface="Book Antiqua"/>
              </a:rPr>
              <a:t>01.10.2021</a:t>
            </a:r>
            <a:endParaRPr b="1" sz="1800">
              <a:solidFill>
                <a:srgbClr val="2F5496"/>
              </a:solidFill>
              <a:latin typeface="Book Antiqua"/>
              <a:ea typeface="Book Antiqua"/>
              <a:cs typeface="Book Antiqua"/>
              <a:sym typeface="Book Antiqua"/>
            </a:endParaRPr>
          </a:p>
        </p:txBody>
      </p:sp>
      <p:pic>
        <p:nvPicPr>
          <p:cNvPr id="416" name="Google Shape;416;p25"/>
          <p:cNvPicPr preferRelativeResize="0"/>
          <p:nvPr/>
        </p:nvPicPr>
        <p:blipFill rotWithShape="1">
          <a:blip r:embed="rId7">
            <a:alphaModFix/>
          </a:blip>
          <a:srcRect b="0" l="0" r="0" t="0"/>
          <a:stretch/>
        </p:blipFill>
        <p:spPr>
          <a:xfrm>
            <a:off x="11255" y="1351943"/>
            <a:ext cx="7034025" cy="4689350"/>
          </a:xfrm>
          <a:prstGeom prst="rect">
            <a:avLst/>
          </a:prstGeom>
          <a:noFill/>
          <a:ln>
            <a:noFill/>
          </a:ln>
        </p:spPr>
      </p:pic>
      <p:pic>
        <p:nvPicPr>
          <p:cNvPr id="417" name="Google Shape;417;p25"/>
          <p:cNvPicPr preferRelativeResize="0"/>
          <p:nvPr/>
        </p:nvPicPr>
        <p:blipFill rotWithShape="1">
          <a:blip r:embed="rId8">
            <a:alphaModFix/>
          </a:blip>
          <a:srcRect b="0" l="0" r="0" t="0"/>
          <a:stretch/>
        </p:blipFill>
        <p:spPr>
          <a:xfrm>
            <a:off x="4726081" y="1351943"/>
            <a:ext cx="2258615" cy="608704"/>
          </a:xfrm>
          <a:prstGeom prst="rect">
            <a:avLst/>
          </a:prstGeom>
          <a:noFill/>
          <a:ln>
            <a:noFill/>
          </a:ln>
        </p:spPr>
      </p:pic>
      <p:sp>
        <p:nvSpPr>
          <p:cNvPr id="418" name="Google Shape;418;p25"/>
          <p:cNvSpPr txBox="1"/>
          <p:nvPr/>
        </p:nvSpPr>
        <p:spPr>
          <a:xfrm>
            <a:off x="427849" y="6128503"/>
            <a:ext cx="5995084"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F5496"/>
                </a:solidFill>
                <a:latin typeface="Book Antiqua"/>
                <a:ea typeface="Book Antiqua"/>
                <a:cs typeface="Book Antiqua"/>
                <a:sym typeface="Book Antiqua"/>
              </a:rPr>
              <a:t>THANK YOU FOR ATTENTION</a:t>
            </a:r>
            <a:endParaRPr b="1" sz="2800">
              <a:solidFill>
                <a:srgbClr val="2F5496"/>
              </a:solidFill>
              <a:latin typeface="Book Antiqua"/>
              <a:ea typeface="Book Antiqua"/>
              <a:cs typeface="Book Antiqua"/>
              <a:sym typeface="Book Antiqua"/>
            </a:endParaRP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3"/>
          <p:cNvPicPr preferRelativeResize="0"/>
          <p:nvPr/>
        </p:nvPicPr>
        <p:blipFill rotWithShape="1">
          <a:blip r:embed="rId3">
            <a:alphaModFix/>
          </a:blip>
          <a:srcRect b="0" l="0" r="0" t="0"/>
          <a:stretch/>
        </p:blipFill>
        <p:spPr>
          <a:xfrm>
            <a:off x="140656" y="0"/>
            <a:ext cx="11955292" cy="1402202"/>
          </a:xfrm>
          <a:prstGeom prst="rect">
            <a:avLst/>
          </a:prstGeom>
          <a:noFill/>
          <a:ln>
            <a:noFill/>
          </a:ln>
        </p:spPr>
      </p:pic>
      <p:graphicFrame>
        <p:nvGraphicFramePr>
          <p:cNvPr id="117" name="Google Shape;117;p3"/>
          <p:cNvGraphicFramePr/>
          <p:nvPr/>
        </p:nvGraphicFramePr>
        <p:xfrm>
          <a:off x="402710" y="2158173"/>
          <a:ext cx="3000000" cy="3000000"/>
        </p:xfrm>
        <a:graphic>
          <a:graphicData uri="http://schemas.openxmlformats.org/drawingml/2006/table">
            <a:tbl>
              <a:tblPr bandRow="1" firstRow="1">
                <a:noFill/>
                <a:tableStyleId>{02FA53D5-7499-4EBC-B2F2-47DCA9DA5B16}</a:tableStyleId>
              </a:tblPr>
              <a:tblGrid>
                <a:gridCol w="929850"/>
                <a:gridCol w="2642850"/>
                <a:gridCol w="4393200"/>
                <a:gridCol w="1946025"/>
                <a:gridCol w="1519275"/>
              </a:tblGrid>
              <a:tr h="370850">
                <a:tc>
                  <a:txBody>
                    <a:bodyPr/>
                    <a:lstStyle/>
                    <a:p>
                      <a:pPr indent="0" lvl="0" marL="0" marR="0" rtl="0" algn="ctr">
                        <a:spcBef>
                          <a:spcPts val="0"/>
                        </a:spcBef>
                        <a:spcAft>
                          <a:spcPts val="0"/>
                        </a:spcAft>
                        <a:buNone/>
                      </a:pPr>
                      <a:r>
                        <a:rPr b="1" i="0" lang="en-US" sz="2100" u="none" cap="none" strike="noStrike">
                          <a:latin typeface="Book Antiqua"/>
                          <a:ea typeface="Book Antiqua"/>
                          <a:cs typeface="Book Antiqua"/>
                          <a:sym typeface="Book Antiqua"/>
                        </a:rPr>
                        <a:t>WP#</a:t>
                      </a:r>
                      <a:endParaRPr b="1" i="0"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i="0" lang="en-US" sz="2100" u="none" cap="none" strike="noStrike">
                          <a:latin typeface="Book Antiqua"/>
                          <a:ea typeface="Book Antiqua"/>
                          <a:cs typeface="Book Antiqua"/>
                          <a:sym typeface="Book Antiqua"/>
                        </a:rPr>
                        <a:t>WP type</a:t>
                      </a:r>
                      <a:endParaRPr i="0"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i="0" lang="en-US" sz="2100" u="none" cap="none" strike="noStrike">
                          <a:latin typeface="Book Antiqua"/>
                          <a:ea typeface="Book Antiqua"/>
                          <a:cs typeface="Book Antiqua"/>
                          <a:sym typeface="Book Antiqua"/>
                        </a:rPr>
                        <a:t>WP title</a:t>
                      </a:r>
                      <a:endParaRPr i="0"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i="0" lang="en-US" sz="2100" u="none" cap="none" strike="noStrike">
                          <a:latin typeface="Book Antiqua"/>
                          <a:ea typeface="Book Antiqua"/>
                          <a:cs typeface="Book Antiqua"/>
                          <a:sym typeface="Book Antiqua"/>
                        </a:rPr>
                        <a:t>Lead Organisation</a:t>
                      </a:r>
                      <a:endParaRPr i="0"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i="0" lang="en-US" sz="2100" u="none" cap="none" strike="noStrike">
                          <a:latin typeface="Book Antiqua"/>
                          <a:ea typeface="Book Antiqua"/>
                          <a:cs typeface="Book Antiqua"/>
                          <a:sym typeface="Book Antiqua"/>
                        </a:rPr>
                        <a:t>SNAU’s role </a:t>
                      </a:r>
                      <a:endParaRPr i="0" sz="2100" u="none" cap="none" strike="noStrike">
                        <a:latin typeface="Book Antiqua"/>
                        <a:ea typeface="Book Antiqua"/>
                        <a:cs typeface="Book Antiqua"/>
                        <a:sym typeface="Book Antiqua"/>
                      </a:endParaRPr>
                    </a:p>
                  </a:txBody>
                  <a:tcPr marT="45725" marB="45725" marR="91450" marL="91450" anchor="ctr"/>
                </a:tc>
              </a:tr>
              <a:tr h="370850">
                <a:tc>
                  <a:txBody>
                    <a:bodyPr/>
                    <a:lstStyle/>
                    <a:p>
                      <a:pPr indent="0" lvl="0" marL="0" marR="0" rtl="0" algn="ctr">
                        <a:spcBef>
                          <a:spcPts val="0"/>
                        </a:spcBef>
                        <a:spcAft>
                          <a:spcPts val="0"/>
                        </a:spcAft>
                        <a:buNone/>
                      </a:pPr>
                      <a:r>
                        <a:rPr b="1" lang="en-US" sz="2100" u="none" cap="none" strike="noStrike">
                          <a:latin typeface="Book Antiqua"/>
                          <a:ea typeface="Book Antiqua"/>
                          <a:cs typeface="Book Antiqua"/>
                          <a:sym typeface="Book Antiqua"/>
                        </a:rPr>
                        <a:t>WP 1 </a:t>
                      </a:r>
                      <a:endParaRPr b="1"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PREPARATION</a:t>
                      </a:r>
                      <a:endParaRPr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Learning of EU experience</a:t>
                      </a:r>
                      <a:endParaRPr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OTHAW</a:t>
                      </a:r>
                      <a:endParaRPr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Participant</a:t>
                      </a:r>
                      <a:endParaRPr sz="2100" u="none" cap="none" strike="noStrike">
                        <a:latin typeface="Book Antiqua"/>
                        <a:ea typeface="Book Antiqua"/>
                        <a:cs typeface="Book Antiqua"/>
                        <a:sym typeface="Book Antiqua"/>
                      </a:endParaRPr>
                    </a:p>
                  </a:txBody>
                  <a:tcPr marT="45725" marB="45725" marR="91450" marL="91450" anchor="ctr"/>
                </a:tc>
              </a:tr>
              <a:tr h="370850">
                <a:tc>
                  <a:txBody>
                    <a:bodyPr/>
                    <a:lstStyle/>
                    <a:p>
                      <a:pPr indent="0" lvl="0" marL="0" marR="0" rtl="0" algn="ctr">
                        <a:spcBef>
                          <a:spcPts val="0"/>
                        </a:spcBef>
                        <a:spcAft>
                          <a:spcPts val="0"/>
                        </a:spcAft>
                        <a:buNone/>
                      </a:pPr>
                      <a:r>
                        <a:rPr b="1" lang="en-US" sz="2100" u="none" cap="none" strike="noStrike">
                          <a:latin typeface="Book Antiqua"/>
                          <a:ea typeface="Book Antiqua"/>
                          <a:cs typeface="Book Antiqua"/>
                          <a:sym typeface="Book Antiqua"/>
                        </a:rPr>
                        <a:t>WP 2</a:t>
                      </a:r>
                      <a:endParaRPr b="1"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DEVELOPMENT</a:t>
                      </a:r>
                      <a:endParaRPr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Development of internationalization capacity</a:t>
                      </a:r>
                      <a:endParaRPr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KKNU</a:t>
                      </a:r>
                      <a:endParaRPr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Participant</a:t>
                      </a:r>
                      <a:endParaRPr sz="2100" u="none" cap="none" strike="noStrike">
                        <a:latin typeface="Book Antiqua"/>
                        <a:ea typeface="Book Antiqua"/>
                        <a:cs typeface="Book Antiqua"/>
                        <a:sym typeface="Book Antiqua"/>
                      </a:endParaRPr>
                    </a:p>
                  </a:txBody>
                  <a:tcPr marT="45725" marB="45725" marR="91450" marL="91450" anchor="ctr"/>
                </a:tc>
              </a:tr>
              <a:tr h="370850">
                <a:tc>
                  <a:txBody>
                    <a:bodyPr/>
                    <a:lstStyle/>
                    <a:p>
                      <a:pPr indent="0" lvl="0" marL="0" marR="0" rtl="0" algn="ctr">
                        <a:spcBef>
                          <a:spcPts val="0"/>
                        </a:spcBef>
                        <a:spcAft>
                          <a:spcPts val="0"/>
                        </a:spcAft>
                        <a:buNone/>
                      </a:pPr>
                      <a:r>
                        <a:rPr b="1" lang="en-US" sz="2100" u="none" cap="none" strike="noStrike">
                          <a:latin typeface="Book Antiqua"/>
                          <a:ea typeface="Book Antiqua"/>
                          <a:cs typeface="Book Antiqua"/>
                          <a:sym typeface="Book Antiqua"/>
                        </a:rPr>
                        <a:t>WP 3</a:t>
                      </a:r>
                      <a:endParaRPr b="1"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DEVELOPMENT</a:t>
                      </a:r>
                      <a:endParaRPr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Implementation of the Roadmap</a:t>
                      </a:r>
                      <a:endParaRPr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CHNU</a:t>
                      </a:r>
                      <a:endParaRPr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Participant</a:t>
                      </a:r>
                      <a:endParaRPr sz="2100" u="none" cap="none" strike="noStrike">
                        <a:latin typeface="Book Antiqua"/>
                        <a:ea typeface="Book Antiqua"/>
                        <a:cs typeface="Book Antiqua"/>
                        <a:sym typeface="Book Antiqua"/>
                      </a:endParaRPr>
                    </a:p>
                  </a:txBody>
                  <a:tcPr marT="45725" marB="45725" marR="91450" marL="91450" anchor="ctr"/>
                </a:tc>
              </a:tr>
              <a:tr h="370850">
                <a:tc>
                  <a:txBody>
                    <a:bodyPr/>
                    <a:lstStyle/>
                    <a:p>
                      <a:pPr indent="0" lvl="0" marL="0" marR="0" rtl="0" algn="ctr">
                        <a:spcBef>
                          <a:spcPts val="0"/>
                        </a:spcBef>
                        <a:spcAft>
                          <a:spcPts val="0"/>
                        </a:spcAft>
                        <a:buNone/>
                      </a:pPr>
                      <a:r>
                        <a:rPr b="1" lang="en-US" sz="2100" u="none" cap="none" strike="noStrike">
                          <a:latin typeface="Book Antiqua"/>
                          <a:ea typeface="Book Antiqua"/>
                          <a:cs typeface="Book Antiqua"/>
                          <a:sym typeface="Book Antiqua"/>
                        </a:rPr>
                        <a:t>WP 4</a:t>
                      </a:r>
                      <a:endParaRPr b="1"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DEVELOPMENT</a:t>
                      </a:r>
                      <a:endParaRPr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Training and mobility activities</a:t>
                      </a:r>
                      <a:endParaRPr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MRU</a:t>
                      </a:r>
                      <a:endParaRPr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Participant</a:t>
                      </a:r>
                      <a:endParaRPr sz="2100" u="none" cap="none" strike="noStrike">
                        <a:latin typeface="Book Antiqua"/>
                        <a:ea typeface="Book Antiqua"/>
                        <a:cs typeface="Book Antiqua"/>
                        <a:sym typeface="Book Antiqua"/>
                      </a:endParaRPr>
                    </a:p>
                  </a:txBody>
                  <a:tcPr marT="45725" marB="45725" marR="91450" marL="91450" anchor="ctr"/>
                </a:tc>
              </a:tr>
              <a:tr h="370850">
                <a:tc>
                  <a:txBody>
                    <a:bodyPr/>
                    <a:lstStyle/>
                    <a:p>
                      <a:pPr indent="0" lvl="0" marL="0" marR="0" rtl="0" algn="ctr">
                        <a:spcBef>
                          <a:spcPts val="0"/>
                        </a:spcBef>
                        <a:spcAft>
                          <a:spcPts val="0"/>
                        </a:spcAft>
                        <a:buNone/>
                      </a:pPr>
                      <a:r>
                        <a:rPr b="1" lang="en-US" sz="2100" u="none" cap="none" strike="noStrike">
                          <a:latin typeface="Book Antiqua"/>
                          <a:ea typeface="Book Antiqua"/>
                          <a:cs typeface="Book Antiqua"/>
                          <a:sym typeface="Book Antiqua"/>
                        </a:rPr>
                        <a:t>WP 5</a:t>
                      </a:r>
                      <a:endParaRPr b="1"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QUALITY PLAN</a:t>
                      </a:r>
                      <a:endParaRPr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Quality management</a:t>
                      </a:r>
                      <a:endParaRPr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HuG</a:t>
                      </a:r>
                      <a:endParaRPr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Participant</a:t>
                      </a:r>
                      <a:endParaRPr/>
                    </a:p>
                  </a:txBody>
                  <a:tcPr marT="45725" marB="45725" marR="91450" marL="91450" anchor="ctr"/>
                </a:tc>
              </a:tr>
              <a:tr h="370850">
                <a:tc>
                  <a:txBody>
                    <a:bodyPr/>
                    <a:lstStyle/>
                    <a:p>
                      <a:pPr indent="0" lvl="0" marL="0" marR="0" rtl="0" algn="ctr">
                        <a:spcBef>
                          <a:spcPts val="0"/>
                        </a:spcBef>
                        <a:spcAft>
                          <a:spcPts val="0"/>
                        </a:spcAft>
                        <a:buNone/>
                      </a:pPr>
                      <a:r>
                        <a:rPr b="1" lang="en-US" sz="2100" u="none" cap="none" strike="noStrike">
                          <a:latin typeface="Book Antiqua"/>
                          <a:ea typeface="Book Antiqua"/>
                          <a:cs typeface="Book Antiqua"/>
                          <a:sym typeface="Book Antiqua"/>
                        </a:rPr>
                        <a:t>WP 6</a:t>
                      </a:r>
                      <a:endParaRPr b="1"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DISSEMINATION &amp; EXPLOITATION</a:t>
                      </a:r>
                      <a:endParaRPr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Dissemination and exploitation</a:t>
                      </a:r>
                      <a:endParaRPr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KROK</a:t>
                      </a:r>
                      <a:endParaRPr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Participant</a:t>
                      </a:r>
                      <a:endParaRPr/>
                    </a:p>
                  </a:txBody>
                  <a:tcPr marT="45725" marB="45725" marR="91450" marL="91450" anchor="ctr"/>
                </a:tc>
              </a:tr>
              <a:tr h="370850">
                <a:tc>
                  <a:txBody>
                    <a:bodyPr/>
                    <a:lstStyle/>
                    <a:p>
                      <a:pPr indent="0" lvl="0" marL="0" marR="0" rtl="0" algn="ctr">
                        <a:spcBef>
                          <a:spcPts val="0"/>
                        </a:spcBef>
                        <a:spcAft>
                          <a:spcPts val="0"/>
                        </a:spcAft>
                        <a:buNone/>
                      </a:pPr>
                      <a:r>
                        <a:rPr b="1" lang="en-US" sz="2100" u="none" cap="none" strike="noStrike">
                          <a:latin typeface="Book Antiqua"/>
                          <a:ea typeface="Book Antiqua"/>
                          <a:cs typeface="Book Antiqua"/>
                          <a:sym typeface="Book Antiqua"/>
                        </a:rPr>
                        <a:t>WP 7</a:t>
                      </a:r>
                      <a:endParaRPr b="1"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MANAGEMENT</a:t>
                      </a:r>
                      <a:endParaRPr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Project Management</a:t>
                      </a:r>
                      <a:endParaRPr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NLBA</a:t>
                      </a:r>
                      <a:endParaRPr sz="21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2100" u="none" cap="none" strike="noStrike">
                          <a:latin typeface="Book Antiqua"/>
                          <a:ea typeface="Book Antiqua"/>
                          <a:cs typeface="Book Antiqua"/>
                          <a:sym typeface="Book Antiqua"/>
                        </a:rPr>
                        <a:t>Participant</a:t>
                      </a:r>
                      <a:endParaRPr/>
                    </a:p>
                    <a:p>
                      <a:pPr indent="0" lvl="0" marL="0" marR="0" rtl="0" algn="ctr">
                        <a:spcBef>
                          <a:spcPts val="0"/>
                        </a:spcBef>
                        <a:spcAft>
                          <a:spcPts val="0"/>
                        </a:spcAft>
                        <a:buNone/>
                      </a:pPr>
                      <a:r>
                        <a:t/>
                      </a:r>
                      <a:endParaRPr sz="2100" u="none" cap="none" strike="noStrike">
                        <a:latin typeface="Book Antiqua"/>
                        <a:ea typeface="Book Antiqua"/>
                        <a:cs typeface="Book Antiqua"/>
                        <a:sym typeface="Book Antiqua"/>
                      </a:endParaRPr>
                    </a:p>
                  </a:txBody>
                  <a:tcPr marT="45725" marB="45725" marR="91450" marL="91450" anchor="ctr"/>
                </a:tc>
              </a:tr>
            </a:tbl>
          </a:graphicData>
        </a:graphic>
      </p:graphicFrame>
      <p:sp>
        <p:nvSpPr>
          <p:cNvPr id="118" name="Google Shape;118;p3"/>
          <p:cNvSpPr/>
          <p:nvPr/>
        </p:nvSpPr>
        <p:spPr>
          <a:xfrm>
            <a:off x="3227973" y="1402202"/>
            <a:ext cx="482536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rgbClr val="2F5496"/>
                </a:solidFill>
                <a:latin typeface="Book Antiqua"/>
                <a:ea typeface="Book Antiqua"/>
                <a:cs typeface="Book Antiqua"/>
                <a:sym typeface="Book Antiqua"/>
              </a:rPr>
              <a:t>SNAU’s role in the project</a:t>
            </a:r>
            <a:endParaRPr sz="3000">
              <a:solidFill>
                <a:schemeClr val="dk1"/>
              </a:solidFill>
              <a:latin typeface="Calibri"/>
              <a:ea typeface="Calibri"/>
              <a:cs typeface="Calibri"/>
              <a:sym typeface="Calibri"/>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4"/>
          <p:cNvPicPr preferRelativeResize="0"/>
          <p:nvPr/>
        </p:nvPicPr>
        <p:blipFill rotWithShape="1">
          <a:blip r:embed="rId3">
            <a:alphaModFix/>
          </a:blip>
          <a:srcRect b="0" l="0" r="0" t="0"/>
          <a:stretch/>
        </p:blipFill>
        <p:spPr>
          <a:xfrm>
            <a:off x="84900" y="0"/>
            <a:ext cx="11955292" cy="1402202"/>
          </a:xfrm>
          <a:prstGeom prst="rect">
            <a:avLst/>
          </a:prstGeom>
          <a:noFill/>
          <a:ln>
            <a:noFill/>
          </a:ln>
        </p:spPr>
      </p:pic>
      <p:sp>
        <p:nvSpPr>
          <p:cNvPr id="124" name="Google Shape;124;p4"/>
          <p:cNvSpPr txBox="1"/>
          <p:nvPr/>
        </p:nvSpPr>
        <p:spPr>
          <a:xfrm>
            <a:off x="-1" y="2110748"/>
            <a:ext cx="2386362"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F5496"/>
                </a:solidFill>
                <a:latin typeface="Book Antiqua"/>
                <a:ea typeface="Book Antiqua"/>
                <a:cs typeface="Book Antiqua"/>
                <a:sym typeface="Book Antiqua"/>
              </a:rPr>
              <a:t>WORKPLAN for project year 1</a:t>
            </a:r>
            <a:endParaRPr b="1" sz="2800">
              <a:solidFill>
                <a:srgbClr val="2F5496"/>
              </a:solidFill>
              <a:latin typeface="Book Antiqua"/>
              <a:ea typeface="Book Antiqua"/>
              <a:cs typeface="Book Antiqua"/>
              <a:sym typeface="Book Antiqua"/>
            </a:endParaRPr>
          </a:p>
        </p:txBody>
      </p:sp>
      <p:pic>
        <p:nvPicPr>
          <p:cNvPr id="125" name="Google Shape;125;p4"/>
          <p:cNvPicPr preferRelativeResize="0"/>
          <p:nvPr/>
        </p:nvPicPr>
        <p:blipFill rotWithShape="1">
          <a:blip r:embed="rId4">
            <a:alphaModFix/>
          </a:blip>
          <a:srcRect b="0" l="0" r="0" t="0"/>
          <a:stretch/>
        </p:blipFill>
        <p:spPr>
          <a:xfrm>
            <a:off x="2242208" y="1150855"/>
            <a:ext cx="8953616" cy="5710858"/>
          </a:xfrm>
          <a:prstGeom prst="rect">
            <a:avLst/>
          </a:prstGeom>
          <a:noFill/>
          <a:ln>
            <a:noFill/>
          </a:ln>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5"/>
          <p:cNvPicPr preferRelativeResize="0"/>
          <p:nvPr/>
        </p:nvPicPr>
        <p:blipFill rotWithShape="1">
          <a:blip r:embed="rId3">
            <a:alphaModFix/>
          </a:blip>
          <a:srcRect b="0" l="0" r="0" t="0"/>
          <a:stretch/>
        </p:blipFill>
        <p:spPr>
          <a:xfrm>
            <a:off x="84900" y="0"/>
            <a:ext cx="11955292" cy="1402202"/>
          </a:xfrm>
          <a:prstGeom prst="rect">
            <a:avLst/>
          </a:prstGeom>
          <a:noFill/>
          <a:ln>
            <a:noFill/>
          </a:ln>
        </p:spPr>
      </p:pic>
      <p:sp>
        <p:nvSpPr>
          <p:cNvPr id="131" name="Google Shape;131;p5"/>
          <p:cNvSpPr txBox="1"/>
          <p:nvPr/>
        </p:nvSpPr>
        <p:spPr>
          <a:xfrm>
            <a:off x="0" y="2804404"/>
            <a:ext cx="2386362"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F5496"/>
                </a:solidFill>
                <a:latin typeface="Book Antiqua"/>
                <a:ea typeface="Book Antiqua"/>
                <a:cs typeface="Book Antiqua"/>
                <a:sym typeface="Book Antiqua"/>
              </a:rPr>
              <a:t>WORKPLAN for project year 1</a:t>
            </a:r>
            <a:endParaRPr b="1" sz="2800">
              <a:solidFill>
                <a:srgbClr val="2F5496"/>
              </a:solidFill>
              <a:latin typeface="Book Antiqua"/>
              <a:ea typeface="Book Antiqua"/>
              <a:cs typeface="Book Antiqua"/>
              <a:sym typeface="Book Antiqua"/>
            </a:endParaRPr>
          </a:p>
        </p:txBody>
      </p:sp>
      <p:pic>
        <p:nvPicPr>
          <p:cNvPr id="132" name="Google Shape;132;p5"/>
          <p:cNvPicPr preferRelativeResize="0"/>
          <p:nvPr/>
        </p:nvPicPr>
        <p:blipFill rotWithShape="1">
          <a:blip r:embed="rId4">
            <a:alphaModFix/>
          </a:blip>
          <a:srcRect b="0" l="0" r="0" t="0"/>
          <a:stretch/>
        </p:blipFill>
        <p:spPr>
          <a:xfrm>
            <a:off x="2542478" y="1547294"/>
            <a:ext cx="8031421" cy="5310706"/>
          </a:xfrm>
          <a:prstGeom prst="rect">
            <a:avLst/>
          </a:prstGeom>
          <a:noFill/>
          <a:ln>
            <a:noFill/>
          </a:ln>
        </p:spPr>
      </p:pic>
      <p:pic>
        <p:nvPicPr>
          <p:cNvPr id="133" name="Google Shape;133;p5"/>
          <p:cNvPicPr preferRelativeResize="0"/>
          <p:nvPr/>
        </p:nvPicPr>
        <p:blipFill rotWithShape="1">
          <a:blip r:embed="rId5">
            <a:alphaModFix/>
          </a:blip>
          <a:srcRect b="84064" l="983" r="0" t="0"/>
          <a:stretch/>
        </p:blipFill>
        <p:spPr>
          <a:xfrm>
            <a:off x="2542478" y="1059366"/>
            <a:ext cx="8009290" cy="518656"/>
          </a:xfrm>
          <a:prstGeom prst="rect">
            <a:avLst/>
          </a:prstGeom>
          <a:noFill/>
          <a:ln>
            <a:noFill/>
          </a:ln>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6"/>
          <p:cNvPicPr preferRelativeResize="0"/>
          <p:nvPr/>
        </p:nvPicPr>
        <p:blipFill rotWithShape="1">
          <a:blip r:embed="rId3">
            <a:alphaModFix/>
          </a:blip>
          <a:srcRect b="0" l="0" r="0" t="0"/>
          <a:stretch/>
        </p:blipFill>
        <p:spPr>
          <a:xfrm>
            <a:off x="0" y="0"/>
            <a:ext cx="11955292" cy="1402202"/>
          </a:xfrm>
          <a:prstGeom prst="rect">
            <a:avLst/>
          </a:prstGeom>
          <a:noFill/>
          <a:ln>
            <a:noFill/>
          </a:ln>
        </p:spPr>
      </p:pic>
      <p:sp>
        <p:nvSpPr>
          <p:cNvPr id="139" name="Google Shape;139;p6"/>
          <p:cNvSpPr txBox="1"/>
          <p:nvPr/>
        </p:nvSpPr>
        <p:spPr>
          <a:xfrm>
            <a:off x="3174593" y="1402202"/>
            <a:ext cx="669073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F5496"/>
                </a:solidFill>
                <a:latin typeface="Book Antiqua"/>
                <a:ea typeface="Book Antiqua"/>
                <a:cs typeface="Book Antiqua"/>
                <a:sym typeface="Book Antiqua"/>
              </a:rPr>
              <a:t>ONLINE STUDY VISITS</a:t>
            </a:r>
            <a:endParaRPr b="1" sz="2800">
              <a:solidFill>
                <a:srgbClr val="2F5496"/>
              </a:solidFill>
              <a:latin typeface="Book Antiqua"/>
              <a:ea typeface="Book Antiqua"/>
              <a:cs typeface="Book Antiqua"/>
              <a:sym typeface="Book Antiqua"/>
            </a:endParaRPr>
          </a:p>
        </p:txBody>
      </p:sp>
      <p:pic>
        <p:nvPicPr>
          <p:cNvPr id="140" name="Google Shape;140;p6"/>
          <p:cNvPicPr preferRelativeResize="0"/>
          <p:nvPr/>
        </p:nvPicPr>
        <p:blipFill rotWithShape="1">
          <a:blip r:embed="rId4">
            <a:alphaModFix/>
          </a:blip>
          <a:srcRect b="0" l="0" r="0" t="0"/>
          <a:stretch/>
        </p:blipFill>
        <p:spPr>
          <a:xfrm>
            <a:off x="5433564" y="2678888"/>
            <a:ext cx="5580209" cy="2869002"/>
          </a:xfrm>
          <a:prstGeom prst="rect">
            <a:avLst/>
          </a:prstGeom>
          <a:noFill/>
          <a:ln>
            <a:noFill/>
          </a:ln>
        </p:spPr>
      </p:pic>
      <p:pic>
        <p:nvPicPr>
          <p:cNvPr id="141" name="Google Shape;141;p6"/>
          <p:cNvPicPr preferRelativeResize="0"/>
          <p:nvPr/>
        </p:nvPicPr>
        <p:blipFill rotWithShape="1">
          <a:blip r:embed="rId5">
            <a:alphaModFix/>
          </a:blip>
          <a:srcRect b="0" l="0" r="0" t="0"/>
          <a:stretch/>
        </p:blipFill>
        <p:spPr>
          <a:xfrm>
            <a:off x="7109057" y="3955959"/>
            <a:ext cx="4999153" cy="2804403"/>
          </a:xfrm>
          <a:prstGeom prst="rect">
            <a:avLst/>
          </a:prstGeom>
          <a:noFill/>
          <a:ln>
            <a:noFill/>
          </a:ln>
        </p:spPr>
      </p:pic>
      <p:graphicFrame>
        <p:nvGraphicFramePr>
          <p:cNvPr id="142" name="Google Shape;142;p6"/>
          <p:cNvGraphicFramePr/>
          <p:nvPr/>
        </p:nvGraphicFramePr>
        <p:xfrm>
          <a:off x="136292" y="2678888"/>
          <a:ext cx="3000000" cy="3000000"/>
        </p:xfrm>
        <a:graphic>
          <a:graphicData uri="http://schemas.openxmlformats.org/drawingml/2006/table">
            <a:tbl>
              <a:tblPr bandRow="1" firstRow="1">
                <a:noFill/>
                <a:tableStyleId>{02FA53D5-7499-4EBC-B2F2-47DCA9DA5B16}</a:tableStyleId>
              </a:tblPr>
              <a:tblGrid>
                <a:gridCol w="4056575"/>
                <a:gridCol w="1240700"/>
              </a:tblGrid>
              <a:tr h="370850">
                <a:tc>
                  <a:txBody>
                    <a:bodyPr/>
                    <a:lstStyle/>
                    <a:p>
                      <a:pPr indent="0" lvl="0" marL="0" marR="0" rtl="0" algn="ctr">
                        <a:spcBef>
                          <a:spcPts val="0"/>
                        </a:spcBef>
                        <a:spcAft>
                          <a:spcPts val="0"/>
                        </a:spcAft>
                        <a:buNone/>
                      </a:pPr>
                      <a:r>
                        <a:t/>
                      </a:r>
                      <a:endParaRPr sz="1800" u="none" cap="none" strike="noStrike">
                        <a:latin typeface="Book Antiqua"/>
                        <a:ea typeface="Book Antiqua"/>
                        <a:cs typeface="Book Antiqua"/>
                        <a:sym typeface="Book Antiqua"/>
                      </a:endParaRPr>
                    </a:p>
                  </a:txBody>
                  <a:tcPr marT="45725" marB="45725" marR="91450" marL="91450"/>
                </a:tc>
                <a:tc>
                  <a:txBody>
                    <a:bodyPr/>
                    <a:lstStyle/>
                    <a:p>
                      <a:pPr indent="0" lvl="0" marL="0" marR="0" rtl="0" algn="ctr">
                        <a:spcBef>
                          <a:spcPts val="0"/>
                        </a:spcBef>
                        <a:spcAft>
                          <a:spcPts val="0"/>
                        </a:spcAft>
                        <a:buNone/>
                      </a:pPr>
                      <a:r>
                        <a:rPr lang="en-US" sz="1800" u="none" cap="none" strike="noStrike">
                          <a:latin typeface="Book Antiqua"/>
                          <a:ea typeface="Book Antiqua"/>
                          <a:cs typeface="Book Antiqua"/>
                          <a:sym typeface="Book Antiqua"/>
                        </a:rPr>
                        <a:t>Date</a:t>
                      </a:r>
                      <a:endParaRPr sz="1800" u="none" cap="none" strike="noStrike">
                        <a:latin typeface="Book Antiqua"/>
                        <a:ea typeface="Book Antiqua"/>
                        <a:cs typeface="Book Antiqua"/>
                        <a:sym typeface="Book Antiqua"/>
                      </a:endParaRPr>
                    </a:p>
                  </a:txBody>
                  <a:tcPr marT="45725" marB="45725" marR="91450" marL="91450"/>
                </a:tc>
              </a:tr>
              <a:tr h="370850">
                <a:tc>
                  <a:txBody>
                    <a:bodyPr/>
                    <a:lstStyle/>
                    <a:p>
                      <a:pPr indent="0" lvl="0" marL="0" marR="0" rtl="0" algn="ctr">
                        <a:spcBef>
                          <a:spcPts val="0"/>
                        </a:spcBef>
                        <a:spcAft>
                          <a:spcPts val="0"/>
                        </a:spcAft>
                        <a:buNone/>
                      </a:pPr>
                      <a:r>
                        <a:rPr lang="en-US" sz="1600" u="none" cap="none" strike="noStrike">
                          <a:latin typeface="Book Antiqua"/>
                          <a:ea typeface="Book Antiqua"/>
                          <a:cs typeface="Book Antiqua"/>
                          <a:sym typeface="Book Antiqua"/>
                        </a:rPr>
                        <a:t>Mykolas Romeris University, Lithuania</a:t>
                      </a:r>
                      <a:endParaRPr/>
                    </a:p>
                    <a:p>
                      <a:pPr indent="0" lvl="0" marL="0" marR="0" rtl="0" algn="ctr">
                        <a:spcBef>
                          <a:spcPts val="0"/>
                        </a:spcBef>
                        <a:spcAft>
                          <a:spcPts val="0"/>
                        </a:spcAft>
                        <a:buNone/>
                      </a:pPr>
                      <a:r>
                        <a:rPr lang="en-US" sz="1600" u="sng" cap="none" strike="noStrike">
                          <a:solidFill>
                            <a:schemeClr val="hlink"/>
                          </a:solidFill>
                          <a:latin typeface="Book Antiqua"/>
                          <a:ea typeface="Book Antiqua"/>
                          <a:cs typeface="Book Antiqua"/>
                          <a:sym typeface="Book Antiqua"/>
                          <a:hlinkClick r:id="rId6"/>
                        </a:rPr>
                        <a:t>https://bit.ly/3tLzA8y</a:t>
                      </a:r>
                      <a:r>
                        <a:rPr lang="en-US" sz="1600" u="none" cap="none" strike="noStrike">
                          <a:latin typeface="Book Antiqua"/>
                          <a:ea typeface="Book Antiqua"/>
                          <a:cs typeface="Book Antiqua"/>
                          <a:sym typeface="Book Antiqua"/>
                        </a:rPr>
                        <a:t> </a:t>
                      </a:r>
                      <a:endParaRPr sz="16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1600" u="none" cap="none" strike="noStrike">
                          <a:latin typeface="Book Antiqua"/>
                          <a:ea typeface="Book Antiqua"/>
                          <a:cs typeface="Book Antiqua"/>
                          <a:sym typeface="Book Antiqua"/>
                        </a:rPr>
                        <a:t>14.04.2021</a:t>
                      </a:r>
                      <a:endParaRPr sz="1600" u="none" cap="none" strike="noStrike">
                        <a:latin typeface="Book Antiqua"/>
                        <a:ea typeface="Book Antiqua"/>
                        <a:cs typeface="Book Antiqua"/>
                        <a:sym typeface="Book Antiqua"/>
                      </a:endParaRPr>
                    </a:p>
                  </a:txBody>
                  <a:tcPr marT="45725" marB="45725" marR="91450" marL="91450" anchor="ctr"/>
                </a:tc>
              </a:tr>
              <a:tr h="203200">
                <a:tc>
                  <a:txBody>
                    <a:bodyPr/>
                    <a:lstStyle/>
                    <a:p>
                      <a:pPr indent="0" lvl="0" marL="0" marR="0" rtl="0" algn="ctr">
                        <a:spcBef>
                          <a:spcPts val="0"/>
                        </a:spcBef>
                        <a:spcAft>
                          <a:spcPts val="0"/>
                        </a:spcAft>
                        <a:buNone/>
                      </a:pPr>
                      <a:r>
                        <a:rPr lang="en-US" sz="1600" u="none" cap="none" strike="noStrike">
                          <a:latin typeface="Book Antiqua"/>
                          <a:ea typeface="Book Antiqua"/>
                          <a:cs typeface="Book Antiqua"/>
                          <a:sym typeface="Book Antiqua"/>
                        </a:rPr>
                        <a:t>Ostbayerische Technische Hochschule Amberg-Weiden, Germany</a:t>
                      </a:r>
                      <a:endParaRPr/>
                    </a:p>
                    <a:p>
                      <a:pPr indent="0" lvl="0" marL="0" marR="0" rtl="0" algn="ctr">
                        <a:spcBef>
                          <a:spcPts val="0"/>
                        </a:spcBef>
                        <a:spcAft>
                          <a:spcPts val="0"/>
                        </a:spcAft>
                        <a:buNone/>
                      </a:pPr>
                      <a:r>
                        <a:rPr lang="en-US" sz="1600" u="sng" cap="none" strike="noStrike">
                          <a:solidFill>
                            <a:schemeClr val="hlink"/>
                          </a:solidFill>
                          <a:latin typeface="Book Antiqua"/>
                          <a:ea typeface="Book Antiqua"/>
                          <a:cs typeface="Book Antiqua"/>
                          <a:sym typeface="Book Antiqua"/>
                          <a:hlinkClick r:id="rId7"/>
                        </a:rPr>
                        <a:t>https://bit.ly/3tJ9zaa</a:t>
                      </a:r>
                      <a:r>
                        <a:rPr lang="en-US" sz="1600" u="none" cap="none" strike="noStrike">
                          <a:latin typeface="Book Antiqua"/>
                          <a:ea typeface="Book Antiqua"/>
                          <a:cs typeface="Book Antiqua"/>
                          <a:sym typeface="Book Antiqua"/>
                        </a:rPr>
                        <a:t> </a:t>
                      </a:r>
                      <a:endParaRPr sz="16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1600" u="none" cap="none" strike="noStrike">
                          <a:latin typeface="Book Antiqua"/>
                          <a:ea typeface="Book Antiqua"/>
                          <a:cs typeface="Book Antiqua"/>
                          <a:sym typeface="Book Antiqua"/>
                        </a:rPr>
                        <a:t>16.04.2021</a:t>
                      </a:r>
                      <a:endParaRPr sz="1600" u="none" cap="none" strike="noStrike">
                        <a:latin typeface="Book Antiqua"/>
                        <a:ea typeface="Book Antiqua"/>
                        <a:cs typeface="Book Antiqua"/>
                        <a:sym typeface="Book Antiqua"/>
                      </a:endParaRPr>
                    </a:p>
                  </a:txBody>
                  <a:tcPr marT="45725" marB="45725" marR="91450" marL="91450" anchor="ctr"/>
                </a:tc>
              </a:tr>
              <a:tr h="370850">
                <a:tc>
                  <a:txBody>
                    <a:bodyPr/>
                    <a:lstStyle/>
                    <a:p>
                      <a:pPr indent="0" lvl="0" marL="0" marR="0" rtl="0" algn="ctr">
                        <a:spcBef>
                          <a:spcPts val="0"/>
                        </a:spcBef>
                        <a:spcAft>
                          <a:spcPts val="0"/>
                        </a:spcAft>
                        <a:buNone/>
                      </a:pPr>
                      <a:r>
                        <a:rPr lang="en-US" sz="1600" u="none" cap="none" strike="noStrike">
                          <a:latin typeface="Book Antiqua"/>
                          <a:ea typeface="Book Antiqua"/>
                          <a:cs typeface="Book Antiqua"/>
                          <a:sym typeface="Book Antiqua"/>
                        </a:rPr>
                        <a:t>Netherlands Business Academy, the Netherlands</a:t>
                      </a:r>
                      <a:endParaRPr/>
                    </a:p>
                    <a:p>
                      <a:pPr indent="0" lvl="0" marL="0" marR="0" rtl="0" algn="ctr">
                        <a:spcBef>
                          <a:spcPts val="0"/>
                        </a:spcBef>
                        <a:spcAft>
                          <a:spcPts val="0"/>
                        </a:spcAft>
                        <a:buNone/>
                      </a:pPr>
                      <a:r>
                        <a:rPr lang="en-US" sz="1600" u="sng" cap="none" strike="noStrike">
                          <a:solidFill>
                            <a:schemeClr val="hlink"/>
                          </a:solidFill>
                          <a:latin typeface="Book Antiqua"/>
                          <a:ea typeface="Book Antiqua"/>
                          <a:cs typeface="Book Antiqua"/>
                          <a:sym typeface="Book Antiqua"/>
                          <a:hlinkClick r:id="rId8"/>
                        </a:rPr>
                        <a:t>https://bit.ly/3hGvSbB</a:t>
                      </a:r>
                      <a:r>
                        <a:rPr lang="en-US" sz="1600" u="none" cap="none" strike="noStrike">
                          <a:latin typeface="Book Antiqua"/>
                          <a:ea typeface="Book Antiqua"/>
                          <a:cs typeface="Book Antiqua"/>
                          <a:sym typeface="Book Antiqua"/>
                        </a:rPr>
                        <a:t> </a:t>
                      </a:r>
                      <a:endParaRPr sz="16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1600" u="none" cap="none" strike="noStrike">
                          <a:latin typeface="Book Antiqua"/>
                          <a:ea typeface="Book Antiqua"/>
                          <a:cs typeface="Book Antiqua"/>
                          <a:sym typeface="Book Antiqua"/>
                        </a:rPr>
                        <a:t>20.04.2021</a:t>
                      </a:r>
                      <a:endParaRPr sz="1600" u="none" cap="none" strike="noStrike">
                        <a:latin typeface="Book Antiqua"/>
                        <a:ea typeface="Book Antiqua"/>
                        <a:cs typeface="Book Antiqua"/>
                        <a:sym typeface="Book Antiqua"/>
                      </a:endParaRPr>
                    </a:p>
                  </a:txBody>
                  <a:tcPr marT="45725" marB="45725" marR="91450" marL="91450" anchor="ctr"/>
                </a:tc>
              </a:tr>
              <a:tr h="370850">
                <a:tc>
                  <a:txBody>
                    <a:bodyPr/>
                    <a:lstStyle/>
                    <a:p>
                      <a:pPr indent="0" lvl="0" marL="0" marR="0" rtl="0" algn="ctr">
                        <a:spcBef>
                          <a:spcPts val="0"/>
                        </a:spcBef>
                        <a:spcAft>
                          <a:spcPts val="0"/>
                        </a:spcAft>
                        <a:buNone/>
                      </a:pPr>
                      <a:r>
                        <a:rPr lang="en-US" sz="1600" u="none" cap="none" strike="noStrike">
                          <a:latin typeface="Book Antiqua"/>
                          <a:ea typeface="Book Antiqua"/>
                          <a:cs typeface="Book Antiqua"/>
                          <a:sym typeface="Book Antiqua"/>
                        </a:rPr>
                        <a:t>Foggia University, Italy</a:t>
                      </a:r>
                      <a:endParaRPr/>
                    </a:p>
                    <a:p>
                      <a:pPr indent="0" lvl="0" marL="0" marR="0" rtl="0" algn="ctr">
                        <a:spcBef>
                          <a:spcPts val="0"/>
                        </a:spcBef>
                        <a:spcAft>
                          <a:spcPts val="0"/>
                        </a:spcAft>
                        <a:buNone/>
                      </a:pPr>
                      <a:r>
                        <a:rPr lang="en-US" sz="1600" u="sng" cap="none" strike="noStrike">
                          <a:solidFill>
                            <a:schemeClr val="hlink"/>
                          </a:solidFill>
                          <a:latin typeface="Book Antiqua"/>
                          <a:ea typeface="Book Antiqua"/>
                          <a:cs typeface="Book Antiqua"/>
                          <a:sym typeface="Book Antiqua"/>
                          <a:hlinkClick r:id="rId9"/>
                        </a:rPr>
                        <a:t>https://bit.ly/3zapLSU</a:t>
                      </a:r>
                      <a:r>
                        <a:rPr lang="en-US" sz="1600" u="none" cap="none" strike="noStrike">
                          <a:latin typeface="Book Antiqua"/>
                          <a:ea typeface="Book Antiqua"/>
                          <a:cs typeface="Book Antiqua"/>
                          <a:sym typeface="Book Antiqua"/>
                        </a:rPr>
                        <a:t> </a:t>
                      </a:r>
                      <a:endParaRPr sz="1600" u="none" cap="none" strike="noStrike">
                        <a:latin typeface="Book Antiqua"/>
                        <a:ea typeface="Book Antiqua"/>
                        <a:cs typeface="Book Antiqua"/>
                        <a:sym typeface="Book Antiqua"/>
                      </a:endParaRPr>
                    </a:p>
                  </a:txBody>
                  <a:tcPr marT="45725" marB="45725" marR="91450" marL="91450" anchor="ctr"/>
                </a:tc>
                <a:tc>
                  <a:txBody>
                    <a:bodyPr/>
                    <a:lstStyle/>
                    <a:p>
                      <a:pPr indent="0" lvl="0" marL="0" marR="0" rtl="0" algn="ctr">
                        <a:spcBef>
                          <a:spcPts val="0"/>
                        </a:spcBef>
                        <a:spcAft>
                          <a:spcPts val="0"/>
                        </a:spcAft>
                        <a:buNone/>
                      </a:pPr>
                      <a:r>
                        <a:rPr lang="en-US" sz="1600" u="none" cap="none" strike="noStrike">
                          <a:latin typeface="Book Antiqua"/>
                          <a:ea typeface="Book Antiqua"/>
                          <a:cs typeface="Book Antiqua"/>
                          <a:sym typeface="Book Antiqua"/>
                        </a:rPr>
                        <a:t>28.04.2021</a:t>
                      </a:r>
                      <a:endParaRPr sz="1600" u="none" cap="none" strike="noStrike">
                        <a:latin typeface="Book Antiqua"/>
                        <a:ea typeface="Book Antiqua"/>
                        <a:cs typeface="Book Antiqua"/>
                        <a:sym typeface="Book Antiqua"/>
                      </a:endParaRPr>
                    </a:p>
                  </a:txBody>
                  <a:tcPr marT="45725" marB="45725" marR="91450" marL="91450" anchor="ctr"/>
                </a:tc>
              </a:tr>
            </a:tbl>
          </a:graphicData>
        </a:graphic>
      </p:graphicFrame>
      <p:sp>
        <p:nvSpPr>
          <p:cNvPr id="143" name="Google Shape;143;p6"/>
          <p:cNvSpPr/>
          <p:nvPr/>
        </p:nvSpPr>
        <p:spPr>
          <a:xfrm>
            <a:off x="885312" y="6391030"/>
            <a:ext cx="228928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10">
                  <a:extLst>
                    <a:ext uri="{A12FA001-AC4F-418D-AE19-62706E023703}">
                      <ahyp:hlinkClr val="tx"/>
                    </a:ext>
                  </a:extLst>
                </a:hlinkClick>
              </a:rPr>
              <a:t>https://bit.ly/3lublbm</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7"/>
          <p:cNvPicPr preferRelativeResize="0"/>
          <p:nvPr/>
        </p:nvPicPr>
        <p:blipFill rotWithShape="1">
          <a:blip r:embed="rId3">
            <a:alphaModFix/>
          </a:blip>
          <a:srcRect b="0" l="0" r="0" t="0"/>
          <a:stretch/>
        </p:blipFill>
        <p:spPr>
          <a:xfrm>
            <a:off x="140656" y="0"/>
            <a:ext cx="11955292" cy="1402202"/>
          </a:xfrm>
          <a:prstGeom prst="rect">
            <a:avLst/>
          </a:prstGeom>
          <a:noFill/>
          <a:ln>
            <a:noFill/>
          </a:ln>
        </p:spPr>
      </p:pic>
      <p:sp>
        <p:nvSpPr>
          <p:cNvPr id="149" name="Google Shape;149;p7"/>
          <p:cNvSpPr txBox="1"/>
          <p:nvPr/>
        </p:nvSpPr>
        <p:spPr>
          <a:xfrm>
            <a:off x="2772936" y="1263255"/>
            <a:ext cx="669073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F5496"/>
                </a:solidFill>
                <a:latin typeface="Book Antiqua"/>
                <a:ea typeface="Book Antiqua"/>
                <a:cs typeface="Book Antiqua"/>
                <a:sym typeface="Book Antiqua"/>
              </a:rPr>
              <a:t>IN-DEPTH ANALYSIS </a:t>
            </a:r>
            <a:endParaRPr b="1" sz="2800">
              <a:solidFill>
                <a:srgbClr val="2F5496"/>
              </a:solidFill>
              <a:latin typeface="Book Antiqua"/>
              <a:ea typeface="Book Antiqua"/>
              <a:cs typeface="Book Antiqua"/>
              <a:sym typeface="Book Antiqua"/>
            </a:endParaRPr>
          </a:p>
        </p:txBody>
      </p:sp>
      <p:pic>
        <p:nvPicPr>
          <p:cNvPr id="150" name="Google Shape;150;p7"/>
          <p:cNvPicPr preferRelativeResize="0"/>
          <p:nvPr/>
        </p:nvPicPr>
        <p:blipFill rotWithShape="1">
          <a:blip r:embed="rId4">
            <a:alphaModFix/>
          </a:blip>
          <a:srcRect b="0" l="0" r="0" t="0"/>
          <a:stretch/>
        </p:blipFill>
        <p:spPr>
          <a:xfrm>
            <a:off x="8172469" y="2085278"/>
            <a:ext cx="3540376" cy="4614746"/>
          </a:xfrm>
          <a:prstGeom prst="rect">
            <a:avLst/>
          </a:prstGeom>
          <a:noFill/>
          <a:ln>
            <a:noFill/>
          </a:ln>
        </p:spPr>
      </p:pic>
      <p:pic>
        <p:nvPicPr>
          <p:cNvPr id="151" name="Google Shape;151;p7"/>
          <p:cNvPicPr preferRelativeResize="0"/>
          <p:nvPr/>
        </p:nvPicPr>
        <p:blipFill rotWithShape="1">
          <a:blip r:embed="rId5">
            <a:alphaModFix/>
          </a:blip>
          <a:srcRect b="0" l="0" r="0" t="0"/>
          <a:stretch/>
        </p:blipFill>
        <p:spPr>
          <a:xfrm>
            <a:off x="4388227" y="3356517"/>
            <a:ext cx="3784242" cy="3343507"/>
          </a:xfrm>
          <a:prstGeom prst="rect">
            <a:avLst/>
          </a:prstGeom>
          <a:noFill/>
          <a:ln>
            <a:noFill/>
          </a:ln>
        </p:spPr>
      </p:pic>
      <p:sp>
        <p:nvSpPr>
          <p:cNvPr id="152" name="Google Shape;152;p7"/>
          <p:cNvSpPr/>
          <p:nvPr/>
        </p:nvSpPr>
        <p:spPr>
          <a:xfrm>
            <a:off x="847851" y="4615565"/>
            <a:ext cx="23658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6">
                  <a:extLst>
                    <a:ext uri="{A12FA001-AC4F-418D-AE19-62706E023703}">
                      <ahyp:hlinkClr val="tx"/>
                    </a:ext>
                  </a:extLst>
                </a:hlinkClick>
              </a:rPr>
              <a:t>https://bit.ly/2XEOty1</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53" name="Google Shape;153;p7"/>
          <p:cNvSpPr txBox="1"/>
          <p:nvPr/>
        </p:nvSpPr>
        <p:spPr>
          <a:xfrm>
            <a:off x="0" y="2966019"/>
            <a:ext cx="397328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2F5496"/>
                </a:solidFill>
                <a:latin typeface="Book Antiqua"/>
                <a:ea typeface="Book Antiqua"/>
                <a:cs typeface="Book Antiqua"/>
                <a:sym typeface="Book Antiqua"/>
              </a:rPr>
              <a:t>Results soon on university’s project website</a:t>
            </a:r>
            <a:endParaRPr b="1" sz="1800">
              <a:solidFill>
                <a:srgbClr val="2F5496"/>
              </a:solidFill>
              <a:latin typeface="Book Antiqua"/>
              <a:ea typeface="Book Antiqua"/>
              <a:cs typeface="Book Antiqua"/>
              <a:sym typeface="Book Antiqua"/>
            </a:endParaRPr>
          </a:p>
        </p:txBody>
      </p:sp>
      <p:sp>
        <p:nvSpPr>
          <p:cNvPr id="154" name="Google Shape;154;p7"/>
          <p:cNvSpPr/>
          <p:nvPr/>
        </p:nvSpPr>
        <p:spPr>
          <a:xfrm>
            <a:off x="644663" y="3706829"/>
            <a:ext cx="2569028" cy="685822"/>
          </a:xfrm>
          <a:prstGeom prst="down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8"/>
          <p:cNvPicPr preferRelativeResize="0"/>
          <p:nvPr/>
        </p:nvPicPr>
        <p:blipFill rotWithShape="1">
          <a:blip r:embed="rId3">
            <a:alphaModFix/>
          </a:blip>
          <a:srcRect b="0" l="0" r="0" t="0"/>
          <a:stretch/>
        </p:blipFill>
        <p:spPr>
          <a:xfrm>
            <a:off x="118354" y="0"/>
            <a:ext cx="11955292" cy="1402202"/>
          </a:xfrm>
          <a:prstGeom prst="rect">
            <a:avLst/>
          </a:prstGeom>
          <a:noFill/>
          <a:ln>
            <a:noFill/>
          </a:ln>
        </p:spPr>
      </p:pic>
      <p:sp>
        <p:nvSpPr>
          <p:cNvPr id="160" name="Google Shape;160;p8"/>
          <p:cNvSpPr txBox="1"/>
          <p:nvPr/>
        </p:nvSpPr>
        <p:spPr>
          <a:xfrm>
            <a:off x="977590" y="1274407"/>
            <a:ext cx="1023681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F5496"/>
                </a:solidFill>
                <a:latin typeface="Book Antiqua"/>
                <a:ea typeface="Book Antiqua"/>
                <a:cs typeface="Book Antiqua"/>
                <a:sym typeface="Book Antiqua"/>
              </a:rPr>
              <a:t>CREATION OF CREATIVE CO-WORKING ZONE</a:t>
            </a:r>
            <a:endParaRPr b="1" sz="2800">
              <a:solidFill>
                <a:srgbClr val="2F5496"/>
              </a:solidFill>
              <a:latin typeface="Book Antiqua"/>
              <a:ea typeface="Book Antiqua"/>
              <a:cs typeface="Book Antiqua"/>
              <a:sym typeface="Book Antiqua"/>
            </a:endParaRPr>
          </a:p>
        </p:txBody>
      </p:sp>
      <p:sp>
        <p:nvSpPr>
          <p:cNvPr id="161" name="Google Shape;161;p8"/>
          <p:cNvSpPr txBox="1"/>
          <p:nvPr/>
        </p:nvSpPr>
        <p:spPr>
          <a:xfrm>
            <a:off x="118355" y="1951463"/>
            <a:ext cx="2635996" cy="477054"/>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500">
                <a:solidFill>
                  <a:schemeClr val="lt1"/>
                </a:solidFill>
                <a:latin typeface="Book Antiqua"/>
                <a:ea typeface="Book Antiqua"/>
                <a:cs typeface="Book Antiqua"/>
                <a:sym typeface="Book Antiqua"/>
              </a:rPr>
              <a:t>Preparation</a:t>
            </a:r>
            <a:endParaRPr b="1" sz="2500">
              <a:solidFill>
                <a:schemeClr val="lt1"/>
              </a:solidFill>
              <a:latin typeface="Book Antiqua"/>
              <a:ea typeface="Book Antiqua"/>
              <a:cs typeface="Book Antiqua"/>
              <a:sym typeface="Book Antiqua"/>
            </a:endParaRPr>
          </a:p>
        </p:txBody>
      </p:sp>
      <p:sp>
        <p:nvSpPr>
          <p:cNvPr id="162" name="Google Shape;162;p8"/>
          <p:cNvSpPr txBox="1"/>
          <p:nvPr/>
        </p:nvSpPr>
        <p:spPr>
          <a:xfrm>
            <a:off x="3546445" y="1951463"/>
            <a:ext cx="3103756" cy="477054"/>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500">
                <a:solidFill>
                  <a:schemeClr val="lt1"/>
                </a:solidFill>
                <a:latin typeface="Book Antiqua"/>
                <a:ea typeface="Book Antiqua"/>
                <a:cs typeface="Book Antiqua"/>
                <a:sym typeface="Book Antiqua"/>
              </a:rPr>
              <a:t>Implementation </a:t>
            </a:r>
            <a:endParaRPr b="1" sz="2500">
              <a:solidFill>
                <a:schemeClr val="lt1"/>
              </a:solidFill>
              <a:latin typeface="Book Antiqua"/>
              <a:ea typeface="Book Antiqua"/>
              <a:cs typeface="Book Antiqua"/>
              <a:sym typeface="Book Antiqua"/>
            </a:endParaRPr>
          </a:p>
        </p:txBody>
      </p:sp>
      <p:sp>
        <p:nvSpPr>
          <p:cNvPr id="163" name="Google Shape;163;p8"/>
          <p:cNvSpPr txBox="1"/>
          <p:nvPr/>
        </p:nvSpPr>
        <p:spPr>
          <a:xfrm>
            <a:off x="8880089" y="1951463"/>
            <a:ext cx="3103756" cy="477054"/>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500">
                <a:solidFill>
                  <a:schemeClr val="lt1"/>
                </a:solidFill>
                <a:latin typeface="Book Antiqua"/>
                <a:ea typeface="Book Antiqua"/>
                <a:cs typeface="Book Antiqua"/>
                <a:sym typeface="Book Antiqua"/>
              </a:rPr>
              <a:t>Up and running </a:t>
            </a:r>
            <a:endParaRPr b="1" sz="2500">
              <a:solidFill>
                <a:schemeClr val="lt1"/>
              </a:solidFill>
              <a:latin typeface="Book Antiqua"/>
              <a:ea typeface="Book Antiqua"/>
              <a:cs typeface="Book Antiqua"/>
              <a:sym typeface="Book Antiqua"/>
            </a:endParaRPr>
          </a:p>
        </p:txBody>
      </p:sp>
      <p:sp>
        <p:nvSpPr>
          <p:cNvPr id="164" name="Google Shape;164;p8"/>
          <p:cNvSpPr txBox="1"/>
          <p:nvPr/>
        </p:nvSpPr>
        <p:spPr>
          <a:xfrm>
            <a:off x="118355" y="3147055"/>
            <a:ext cx="1567338" cy="830997"/>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Consultative idea development</a:t>
            </a:r>
            <a:r>
              <a:rPr b="1" lang="en-US" sz="1600">
                <a:solidFill>
                  <a:schemeClr val="dk1"/>
                </a:solidFill>
                <a:latin typeface="Book Antiqua"/>
                <a:ea typeface="Book Antiqua"/>
                <a:cs typeface="Book Antiqua"/>
                <a:sym typeface="Book Antiqua"/>
              </a:rPr>
              <a:t> </a:t>
            </a:r>
            <a:endParaRPr b="1" sz="1600">
              <a:solidFill>
                <a:schemeClr val="dk1"/>
              </a:solidFill>
              <a:latin typeface="Book Antiqua"/>
              <a:ea typeface="Book Antiqua"/>
              <a:cs typeface="Book Antiqua"/>
              <a:sym typeface="Book Antiqua"/>
            </a:endParaRPr>
          </a:p>
        </p:txBody>
      </p:sp>
      <p:sp>
        <p:nvSpPr>
          <p:cNvPr id="165" name="Google Shape;165;p8"/>
          <p:cNvSpPr txBox="1"/>
          <p:nvPr/>
        </p:nvSpPr>
        <p:spPr>
          <a:xfrm>
            <a:off x="8880089" y="2693583"/>
            <a:ext cx="3103756" cy="800219"/>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400">
                <a:solidFill>
                  <a:srgbClr val="2F5496"/>
                </a:solidFill>
                <a:latin typeface="Book Antiqua"/>
                <a:ea typeface="Book Antiqua"/>
                <a:cs typeface="Book Antiqua"/>
                <a:sym typeface="Book Antiqua"/>
              </a:rPr>
              <a:t>Depends on Purchase of equipment</a:t>
            </a:r>
            <a:endParaRPr b="1" i="1" sz="1400">
              <a:solidFill>
                <a:srgbClr val="2F5496"/>
              </a:solidFill>
              <a:latin typeface="Book Antiqua"/>
              <a:ea typeface="Book Antiqua"/>
              <a:cs typeface="Book Antiqua"/>
              <a:sym typeface="Book Antiqua"/>
            </a:endParaRPr>
          </a:p>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Late November 2021 – Early December 2021</a:t>
            </a:r>
            <a:endParaRPr b="1" sz="1600">
              <a:solidFill>
                <a:srgbClr val="2F5496"/>
              </a:solidFill>
              <a:latin typeface="Book Antiqua"/>
              <a:ea typeface="Book Antiqua"/>
              <a:cs typeface="Book Antiqua"/>
              <a:sym typeface="Book Antiqua"/>
            </a:endParaRPr>
          </a:p>
        </p:txBody>
      </p:sp>
      <p:sp>
        <p:nvSpPr>
          <p:cNvPr id="166" name="Google Shape;166;p8"/>
          <p:cNvSpPr txBox="1"/>
          <p:nvPr/>
        </p:nvSpPr>
        <p:spPr>
          <a:xfrm>
            <a:off x="3546443" y="2977778"/>
            <a:ext cx="2018371" cy="338554"/>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3-D visualization</a:t>
            </a:r>
            <a:endParaRPr b="1" sz="1600">
              <a:solidFill>
                <a:schemeClr val="dk1"/>
              </a:solidFill>
              <a:latin typeface="Book Antiqua"/>
              <a:ea typeface="Book Antiqua"/>
              <a:cs typeface="Book Antiqua"/>
              <a:sym typeface="Book Antiqua"/>
            </a:endParaRPr>
          </a:p>
        </p:txBody>
      </p:sp>
      <p:sp>
        <p:nvSpPr>
          <p:cNvPr id="167" name="Google Shape;167;p8"/>
          <p:cNvSpPr txBox="1"/>
          <p:nvPr/>
        </p:nvSpPr>
        <p:spPr>
          <a:xfrm>
            <a:off x="3546442" y="3649287"/>
            <a:ext cx="2018371" cy="584775"/>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Place </a:t>
            </a:r>
            <a:endParaRPr/>
          </a:p>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renovation </a:t>
            </a:r>
            <a:endParaRPr b="1" sz="1600">
              <a:solidFill>
                <a:schemeClr val="dk1"/>
              </a:solidFill>
              <a:latin typeface="Book Antiqua"/>
              <a:ea typeface="Book Antiqua"/>
              <a:cs typeface="Book Antiqua"/>
              <a:sym typeface="Book Antiqua"/>
            </a:endParaRPr>
          </a:p>
        </p:txBody>
      </p:sp>
      <p:sp>
        <p:nvSpPr>
          <p:cNvPr id="168" name="Google Shape;168;p8"/>
          <p:cNvSpPr txBox="1"/>
          <p:nvPr/>
        </p:nvSpPr>
        <p:spPr>
          <a:xfrm>
            <a:off x="3546444" y="2524306"/>
            <a:ext cx="2018371" cy="338554"/>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Phase</a:t>
            </a:r>
            <a:endParaRPr b="1" sz="1600">
              <a:solidFill>
                <a:schemeClr val="dk1"/>
              </a:solidFill>
              <a:latin typeface="Book Antiqua"/>
              <a:ea typeface="Book Antiqua"/>
              <a:cs typeface="Book Antiqua"/>
              <a:sym typeface="Book Antiqua"/>
            </a:endParaRPr>
          </a:p>
        </p:txBody>
      </p:sp>
      <p:sp>
        <p:nvSpPr>
          <p:cNvPr id="169" name="Google Shape;169;p8"/>
          <p:cNvSpPr txBox="1"/>
          <p:nvPr/>
        </p:nvSpPr>
        <p:spPr>
          <a:xfrm>
            <a:off x="5739518" y="2524306"/>
            <a:ext cx="910684" cy="338554"/>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Status</a:t>
            </a:r>
            <a:endParaRPr b="1" sz="1600">
              <a:solidFill>
                <a:schemeClr val="dk1"/>
              </a:solidFill>
              <a:latin typeface="Book Antiqua"/>
              <a:ea typeface="Book Antiqua"/>
              <a:cs typeface="Book Antiqua"/>
              <a:sym typeface="Book Antiqua"/>
            </a:endParaRPr>
          </a:p>
        </p:txBody>
      </p:sp>
      <p:sp>
        <p:nvSpPr>
          <p:cNvPr id="170" name="Google Shape;170;p8"/>
          <p:cNvSpPr txBox="1"/>
          <p:nvPr/>
        </p:nvSpPr>
        <p:spPr>
          <a:xfrm>
            <a:off x="5739518" y="2977778"/>
            <a:ext cx="910683" cy="338554"/>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Done</a:t>
            </a:r>
            <a:endParaRPr b="1" sz="1600">
              <a:solidFill>
                <a:schemeClr val="dk1"/>
              </a:solidFill>
              <a:latin typeface="Book Antiqua"/>
              <a:ea typeface="Book Antiqua"/>
              <a:cs typeface="Book Antiqua"/>
              <a:sym typeface="Book Antiqua"/>
            </a:endParaRPr>
          </a:p>
        </p:txBody>
      </p:sp>
      <p:sp>
        <p:nvSpPr>
          <p:cNvPr id="171" name="Google Shape;171;p8"/>
          <p:cNvSpPr txBox="1"/>
          <p:nvPr/>
        </p:nvSpPr>
        <p:spPr>
          <a:xfrm>
            <a:off x="5739516" y="3649287"/>
            <a:ext cx="910683" cy="584775"/>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Under way</a:t>
            </a:r>
            <a:endParaRPr b="1" sz="1600">
              <a:solidFill>
                <a:schemeClr val="dk1"/>
              </a:solidFill>
              <a:latin typeface="Book Antiqua"/>
              <a:ea typeface="Book Antiqua"/>
              <a:cs typeface="Book Antiqua"/>
              <a:sym typeface="Book Antiqua"/>
            </a:endParaRPr>
          </a:p>
        </p:txBody>
      </p:sp>
      <p:sp>
        <p:nvSpPr>
          <p:cNvPr id="172" name="Google Shape;172;p8"/>
          <p:cNvSpPr txBox="1"/>
          <p:nvPr/>
        </p:nvSpPr>
        <p:spPr>
          <a:xfrm>
            <a:off x="118355" y="2604972"/>
            <a:ext cx="1567338" cy="338554"/>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Phase</a:t>
            </a:r>
            <a:endParaRPr b="1" sz="1600">
              <a:solidFill>
                <a:schemeClr val="dk1"/>
              </a:solidFill>
              <a:latin typeface="Book Antiqua"/>
              <a:ea typeface="Book Antiqua"/>
              <a:cs typeface="Book Antiqua"/>
              <a:sym typeface="Book Antiqua"/>
            </a:endParaRPr>
          </a:p>
        </p:txBody>
      </p:sp>
      <p:sp>
        <p:nvSpPr>
          <p:cNvPr id="173" name="Google Shape;173;p8"/>
          <p:cNvSpPr txBox="1"/>
          <p:nvPr/>
        </p:nvSpPr>
        <p:spPr>
          <a:xfrm>
            <a:off x="1860395" y="2604972"/>
            <a:ext cx="910684" cy="338554"/>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Status</a:t>
            </a:r>
            <a:endParaRPr b="1" sz="1600">
              <a:solidFill>
                <a:schemeClr val="dk1"/>
              </a:solidFill>
              <a:latin typeface="Book Antiqua"/>
              <a:ea typeface="Book Antiqua"/>
              <a:cs typeface="Book Antiqua"/>
              <a:sym typeface="Book Antiqua"/>
            </a:endParaRPr>
          </a:p>
        </p:txBody>
      </p:sp>
      <p:sp>
        <p:nvSpPr>
          <p:cNvPr id="174" name="Google Shape;174;p8"/>
          <p:cNvSpPr txBox="1"/>
          <p:nvPr/>
        </p:nvSpPr>
        <p:spPr>
          <a:xfrm>
            <a:off x="1843667" y="3147055"/>
            <a:ext cx="910683" cy="338554"/>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Done</a:t>
            </a:r>
            <a:endParaRPr b="1" sz="1600">
              <a:solidFill>
                <a:schemeClr val="dk1"/>
              </a:solidFill>
              <a:latin typeface="Book Antiqua"/>
              <a:ea typeface="Book Antiqua"/>
              <a:cs typeface="Book Antiqua"/>
              <a:sym typeface="Book Antiqua"/>
            </a:endParaRPr>
          </a:p>
        </p:txBody>
      </p:sp>
      <p:sp>
        <p:nvSpPr>
          <p:cNvPr id="175" name="Google Shape;175;p8"/>
          <p:cNvSpPr txBox="1"/>
          <p:nvPr/>
        </p:nvSpPr>
        <p:spPr>
          <a:xfrm>
            <a:off x="118355" y="4426376"/>
            <a:ext cx="1567338" cy="1815882"/>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Submission of documents for state registration of the project </a:t>
            </a:r>
            <a:r>
              <a:rPr b="1" i="1" lang="en-US" sz="1600">
                <a:solidFill>
                  <a:srgbClr val="2F5496"/>
                </a:solidFill>
                <a:latin typeface="Book Antiqua"/>
                <a:ea typeface="Book Antiqua"/>
                <a:cs typeface="Book Antiqua"/>
                <a:sym typeface="Book Antiqua"/>
              </a:rPr>
              <a:t>(exemption from VAT)</a:t>
            </a:r>
            <a:endParaRPr b="1" i="1" sz="1600">
              <a:solidFill>
                <a:schemeClr val="dk1"/>
              </a:solidFill>
              <a:latin typeface="Book Antiqua"/>
              <a:ea typeface="Book Antiqua"/>
              <a:cs typeface="Book Antiqua"/>
              <a:sym typeface="Book Antiqua"/>
            </a:endParaRPr>
          </a:p>
        </p:txBody>
      </p:sp>
      <p:sp>
        <p:nvSpPr>
          <p:cNvPr id="176" name="Google Shape;176;p8"/>
          <p:cNvSpPr txBox="1"/>
          <p:nvPr/>
        </p:nvSpPr>
        <p:spPr>
          <a:xfrm>
            <a:off x="1843666" y="5165040"/>
            <a:ext cx="910683" cy="338554"/>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Done</a:t>
            </a:r>
            <a:endParaRPr b="1" sz="1600">
              <a:solidFill>
                <a:schemeClr val="dk1"/>
              </a:solidFill>
              <a:latin typeface="Book Antiqua"/>
              <a:ea typeface="Book Antiqua"/>
              <a:cs typeface="Book Antiqua"/>
              <a:sym typeface="Book Antiqua"/>
            </a:endParaRPr>
          </a:p>
        </p:txBody>
      </p:sp>
      <p:sp>
        <p:nvSpPr>
          <p:cNvPr id="177" name="Google Shape;177;p8"/>
          <p:cNvSpPr txBox="1"/>
          <p:nvPr/>
        </p:nvSpPr>
        <p:spPr>
          <a:xfrm>
            <a:off x="3546442" y="5657483"/>
            <a:ext cx="2018371" cy="584775"/>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Purchase of equipment </a:t>
            </a:r>
            <a:endParaRPr b="1" sz="1600">
              <a:solidFill>
                <a:schemeClr val="dk1"/>
              </a:solidFill>
              <a:latin typeface="Book Antiqua"/>
              <a:ea typeface="Book Antiqua"/>
              <a:cs typeface="Book Antiqua"/>
              <a:sym typeface="Book Antiqua"/>
            </a:endParaRPr>
          </a:p>
        </p:txBody>
      </p:sp>
      <p:sp>
        <p:nvSpPr>
          <p:cNvPr id="178" name="Google Shape;178;p8"/>
          <p:cNvSpPr/>
          <p:nvPr/>
        </p:nvSpPr>
        <p:spPr>
          <a:xfrm>
            <a:off x="1680550" y="3475096"/>
            <a:ext cx="193322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u="sng">
                <a:solidFill>
                  <a:schemeClr val="dk1"/>
                </a:solidFill>
                <a:latin typeface="Calibri"/>
                <a:ea typeface="Calibri"/>
                <a:cs typeface="Calibri"/>
                <a:sym typeface="Calibri"/>
                <a:hlinkClick r:id="rId4">
                  <a:extLst>
                    <a:ext uri="{A12FA001-AC4F-418D-AE19-62706E023703}">
                      <ahyp:hlinkClr val="tx"/>
                    </a:ext>
                  </a:extLst>
                </a:hlinkClick>
              </a:rPr>
              <a:t>https://bit.ly/3hDq3Mc</a:t>
            </a:r>
            <a:r>
              <a:rPr lang="en-US"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179" name="Google Shape;179;p8"/>
          <p:cNvSpPr txBox="1"/>
          <p:nvPr/>
        </p:nvSpPr>
        <p:spPr>
          <a:xfrm>
            <a:off x="3546442" y="4595653"/>
            <a:ext cx="2018371" cy="738664"/>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State registration of the project </a:t>
            </a:r>
            <a:r>
              <a:rPr b="1" lang="en-US" sz="1000">
                <a:solidFill>
                  <a:srgbClr val="2F5496"/>
                </a:solidFill>
                <a:latin typeface="Book Antiqua"/>
                <a:ea typeface="Book Antiqua"/>
                <a:cs typeface="Book Antiqua"/>
                <a:sym typeface="Book Antiqua"/>
              </a:rPr>
              <a:t>(exemption from VAT)</a:t>
            </a:r>
            <a:endParaRPr b="1" sz="1000">
              <a:solidFill>
                <a:schemeClr val="dk1"/>
              </a:solidFill>
              <a:latin typeface="Book Antiqua"/>
              <a:ea typeface="Book Antiqua"/>
              <a:cs typeface="Book Antiqua"/>
              <a:sym typeface="Book Antiqua"/>
            </a:endParaRPr>
          </a:p>
        </p:txBody>
      </p:sp>
      <p:sp>
        <p:nvSpPr>
          <p:cNvPr id="180" name="Google Shape;180;p8"/>
          <p:cNvSpPr txBox="1"/>
          <p:nvPr/>
        </p:nvSpPr>
        <p:spPr>
          <a:xfrm>
            <a:off x="5739516" y="4595653"/>
            <a:ext cx="910683" cy="523220"/>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Done</a:t>
            </a:r>
            <a:endParaRPr/>
          </a:p>
          <a:p>
            <a:pPr indent="0" lvl="0" marL="0" marR="0" rtl="0" algn="ctr">
              <a:spcBef>
                <a:spcPts val="0"/>
              </a:spcBef>
              <a:spcAft>
                <a:spcPts val="0"/>
              </a:spcAft>
              <a:buNone/>
            </a:pPr>
            <a:r>
              <a:rPr b="1" lang="en-US" sz="1200">
                <a:solidFill>
                  <a:srgbClr val="2F5496"/>
                </a:solidFill>
                <a:latin typeface="Book Antiqua"/>
                <a:ea typeface="Book Antiqua"/>
                <a:cs typeface="Book Antiqua"/>
                <a:sym typeface="Book Antiqua"/>
              </a:rPr>
              <a:t>20/08/2021</a:t>
            </a:r>
            <a:endParaRPr b="1" sz="1200">
              <a:solidFill>
                <a:schemeClr val="dk1"/>
              </a:solidFill>
              <a:latin typeface="Book Antiqua"/>
              <a:ea typeface="Book Antiqua"/>
              <a:cs typeface="Book Antiqua"/>
              <a:sym typeface="Book Antiqua"/>
            </a:endParaRPr>
          </a:p>
        </p:txBody>
      </p:sp>
      <p:sp>
        <p:nvSpPr>
          <p:cNvPr id="181" name="Google Shape;181;p8"/>
          <p:cNvSpPr txBox="1"/>
          <p:nvPr/>
        </p:nvSpPr>
        <p:spPr>
          <a:xfrm>
            <a:off x="5739516" y="5657483"/>
            <a:ext cx="910683" cy="584775"/>
          </a:xfrm>
          <a:prstGeom prst="rect">
            <a:avLst/>
          </a:prstGeom>
          <a:gradFill>
            <a:gsLst>
              <a:gs pos="0">
                <a:srgbClr val="A6B6DE"/>
              </a:gs>
              <a:gs pos="50000">
                <a:srgbClr val="98AAD9"/>
              </a:gs>
              <a:gs pos="100000">
                <a:srgbClr val="859CD7"/>
              </a:gs>
            </a:gsLst>
            <a:lin ang="5400000" scaled="0"/>
          </a:gradFill>
          <a:ln cap="flat" cmpd="sng" w="9525">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Road is clear</a:t>
            </a:r>
            <a:endParaRPr/>
          </a:p>
        </p:txBody>
      </p:sp>
      <p:sp>
        <p:nvSpPr>
          <p:cNvPr id="182" name="Google Shape;182;p8"/>
          <p:cNvSpPr/>
          <p:nvPr/>
        </p:nvSpPr>
        <p:spPr>
          <a:xfrm>
            <a:off x="1680550" y="3709402"/>
            <a:ext cx="186589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u="sng">
                <a:solidFill>
                  <a:schemeClr val="dk1"/>
                </a:solidFill>
                <a:latin typeface="Calibri"/>
                <a:ea typeface="Calibri"/>
                <a:cs typeface="Calibri"/>
                <a:sym typeface="Calibri"/>
                <a:hlinkClick r:id="rId5">
                  <a:extLst>
                    <a:ext uri="{A12FA001-AC4F-418D-AE19-62706E023703}">
                      <ahyp:hlinkClr val="tx"/>
                    </a:ext>
                  </a:extLst>
                </a:hlinkClick>
              </a:rPr>
              <a:t>https://bit.ly/39h5P64</a:t>
            </a:r>
            <a:r>
              <a:rPr lang="en-US"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pic>
        <p:nvPicPr>
          <p:cNvPr id="183" name="Google Shape;183;p8"/>
          <p:cNvPicPr preferRelativeResize="0"/>
          <p:nvPr/>
        </p:nvPicPr>
        <p:blipFill rotWithShape="1">
          <a:blip r:embed="rId6">
            <a:alphaModFix/>
          </a:blip>
          <a:srcRect b="0" l="0" r="0" t="0"/>
          <a:stretch/>
        </p:blipFill>
        <p:spPr>
          <a:xfrm>
            <a:off x="6743837" y="3649287"/>
            <a:ext cx="5448162" cy="3198177"/>
          </a:xfrm>
          <a:prstGeom prst="rect">
            <a:avLst/>
          </a:prstGeom>
          <a:noFill/>
          <a:ln>
            <a:noFill/>
          </a:ln>
        </p:spPr>
      </p:pic>
      <p:sp>
        <p:nvSpPr>
          <p:cNvPr id="184" name="Google Shape;184;p8"/>
          <p:cNvSpPr/>
          <p:nvPr/>
        </p:nvSpPr>
        <p:spPr>
          <a:xfrm>
            <a:off x="6650199" y="2993576"/>
            <a:ext cx="1318144" cy="338554"/>
          </a:xfrm>
          <a:prstGeom prst="down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9"/>
          <p:cNvPicPr preferRelativeResize="0"/>
          <p:nvPr/>
        </p:nvPicPr>
        <p:blipFill rotWithShape="1">
          <a:blip r:embed="rId3">
            <a:alphaModFix/>
          </a:blip>
          <a:srcRect b="0" l="0" r="0" t="0"/>
          <a:stretch/>
        </p:blipFill>
        <p:spPr>
          <a:xfrm>
            <a:off x="118353" y="0"/>
            <a:ext cx="11955292" cy="1402202"/>
          </a:xfrm>
          <a:prstGeom prst="rect">
            <a:avLst/>
          </a:prstGeom>
          <a:noFill/>
          <a:ln>
            <a:noFill/>
          </a:ln>
        </p:spPr>
      </p:pic>
      <p:sp>
        <p:nvSpPr>
          <p:cNvPr id="190" name="Google Shape;190;p9"/>
          <p:cNvSpPr txBox="1"/>
          <p:nvPr/>
        </p:nvSpPr>
        <p:spPr>
          <a:xfrm>
            <a:off x="1045029" y="1252104"/>
            <a:ext cx="1016938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F5496"/>
                </a:solidFill>
                <a:latin typeface="Book Antiqua"/>
                <a:ea typeface="Book Antiqua"/>
                <a:cs typeface="Book Antiqua"/>
                <a:sym typeface="Book Antiqua"/>
              </a:rPr>
              <a:t>MODERNIZATION OF ADMINISTRATIVE PROCEDURES</a:t>
            </a:r>
            <a:endParaRPr b="1" sz="2800">
              <a:solidFill>
                <a:srgbClr val="2F5496"/>
              </a:solidFill>
              <a:latin typeface="Book Antiqua"/>
              <a:ea typeface="Book Antiqua"/>
              <a:cs typeface="Book Antiqua"/>
              <a:sym typeface="Book Antiqua"/>
            </a:endParaRPr>
          </a:p>
        </p:txBody>
      </p:sp>
      <p:sp>
        <p:nvSpPr>
          <p:cNvPr id="191" name="Google Shape;191;p9"/>
          <p:cNvSpPr/>
          <p:nvPr/>
        </p:nvSpPr>
        <p:spPr>
          <a:xfrm>
            <a:off x="1219200" y="1775324"/>
            <a:ext cx="10619012"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00">
                <a:solidFill>
                  <a:srgbClr val="0070C0"/>
                </a:solidFill>
                <a:latin typeface="Book Antiqua"/>
                <a:ea typeface="Book Antiqua"/>
                <a:cs typeface="Book Antiqua"/>
                <a:sym typeface="Book Antiqua"/>
              </a:rPr>
              <a:t>Due to the postponement of study visits to European partner universities, where we must learn best practices, this item is postponed until «after study visits».</a:t>
            </a:r>
            <a:endParaRPr/>
          </a:p>
          <a:p>
            <a:pPr indent="0" lvl="0" marL="0" marR="0" rtl="0" algn="l">
              <a:spcBef>
                <a:spcPts val="0"/>
              </a:spcBef>
              <a:spcAft>
                <a:spcPts val="0"/>
              </a:spcAft>
              <a:buNone/>
            </a:pPr>
            <a:r>
              <a:rPr lang="en-US" sz="2100">
                <a:solidFill>
                  <a:srgbClr val="0070C0"/>
                </a:solidFill>
                <a:latin typeface="Book Antiqua"/>
                <a:ea typeface="Book Antiqua"/>
                <a:cs typeface="Book Antiqua"/>
                <a:sym typeface="Book Antiqua"/>
              </a:rPr>
              <a:t>This corresponds to the spirit and letter of the project, where work package 1 (study visits) precedes work package 2 (modernization of administrative procedures).</a:t>
            </a:r>
            <a:endParaRPr sz="2100">
              <a:solidFill>
                <a:srgbClr val="0070C0"/>
              </a:solidFill>
              <a:latin typeface="Book Antiqua"/>
              <a:ea typeface="Book Antiqua"/>
              <a:cs typeface="Book Antiqua"/>
              <a:sym typeface="Book Antiqua"/>
            </a:endParaRPr>
          </a:p>
          <a:p>
            <a:pPr indent="0" lvl="0" marL="0" marR="0" rtl="0" algn="l">
              <a:spcBef>
                <a:spcPts val="0"/>
              </a:spcBef>
              <a:spcAft>
                <a:spcPts val="0"/>
              </a:spcAft>
              <a:buNone/>
            </a:pPr>
            <a:r>
              <a:rPr lang="en-US" sz="2100">
                <a:solidFill>
                  <a:srgbClr val="0070C0"/>
                </a:solidFill>
                <a:latin typeface="Book Antiqua"/>
                <a:ea typeface="Book Antiqua"/>
                <a:cs typeface="Book Antiqua"/>
                <a:sym typeface="Book Antiqua"/>
              </a:rPr>
              <a:t>administrative procedures: applicant selection, enrollment, housing, informational and administrative support during training. </a:t>
            </a:r>
            <a:endParaRPr sz="2100">
              <a:solidFill>
                <a:srgbClr val="0070C0"/>
              </a:solidFill>
              <a:latin typeface="Book Antiqua"/>
              <a:ea typeface="Book Antiqua"/>
              <a:cs typeface="Book Antiqua"/>
              <a:sym typeface="Book Antiqua"/>
            </a:endParaRPr>
          </a:p>
        </p:txBody>
      </p:sp>
      <p:sp>
        <p:nvSpPr>
          <p:cNvPr id="192" name="Google Shape;192;p9"/>
          <p:cNvSpPr txBox="1"/>
          <p:nvPr/>
        </p:nvSpPr>
        <p:spPr>
          <a:xfrm>
            <a:off x="640130" y="3806649"/>
            <a:ext cx="1023681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F5496"/>
                </a:solidFill>
                <a:latin typeface="Book Antiqua"/>
                <a:ea typeface="Book Antiqua"/>
                <a:cs typeface="Book Antiqua"/>
                <a:sym typeface="Book Antiqua"/>
              </a:rPr>
              <a:t>DEVELOPMENT OF THE ROADMAP</a:t>
            </a:r>
            <a:endParaRPr b="1" sz="2800">
              <a:solidFill>
                <a:srgbClr val="2F5496"/>
              </a:solidFill>
              <a:latin typeface="Book Antiqua"/>
              <a:ea typeface="Book Antiqua"/>
              <a:cs typeface="Book Antiqua"/>
              <a:sym typeface="Book Antiqua"/>
            </a:endParaRPr>
          </a:p>
        </p:txBody>
      </p:sp>
      <p:sp>
        <p:nvSpPr>
          <p:cNvPr id="193" name="Google Shape;193;p9"/>
          <p:cNvSpPr/>
          <p:nvPr/>
        </p:nvSpPr>
        <p:spPr>
          <a:xfrm>
            <a:off x="1219200" y="4329869"/>
            <a:ext cx="10776856"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00">
                <a:solidFill>
                  <a:srgbClr val="0070C0"/>
                </a:solidFill>
                <a:latin typeface="Book Antiqua"/>
                <a:ea typeface="Book Antiqua"/>
                <a:cs typeface="Book Antiqua"/>
                <a:sym typeface="Book Antiqua"/>
              </a:rPr>
              <a:t>The Roadmap on IS integration  should include all aspects regarding IS and indicate the main challenges and solutions of interaction with IS in terms of administrative procedures, training and social life in order to integrate them into social life of society, where they obtain education and learn EU values.  It will include the principles of work, list and plan of the cultural, networking activities and calendar plan of yearly activities, description of upgraded administrative procedures.</a:t>
            </a:r>
            <a:endParaRPr sz="2100">
              <a:solidFill>
                <a:srgbClr val="0070C0"/>
              </a:solidFill>
              <a:latin typeface="Book Antiqua"/>
              <a:ea typeface="Book Antiqua"/>
              <a:cs typeface="Book Antiqua"/>
              <a:sym typeface="Book Antiqua"/>
            </a:endParaRPr>
          </a:p>
        </p:txBody>
      </p:sp>
      <p:sp>
        <p:nvSpPr>
          <p:cNvPr id="194" name="Google Shape;194;p9"/>
          <p:cNvSpPr txBox="1"/>
          <p:nvPr/>
        </p:nvSpPr>
        <p:spPr>
          <a:xfrm>
            <a:off x="35835" y="1344437"/>
            <a:ext cx="1009194" cy="338554"/>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Status</a:t>
            </a:r>
            <a:endParaRPr b="1" sz="1600">
              <a:solidFill>
                <a:schemeClr val="dk1"/>
              </a:solidFill>
              <a:latin typeface="Book Antiqua"/>
              <a:ea typeface="Book Antiqua"/>
              <a:cs typeface="Book Antiqua"/>
              <a:sym typeface="Book Antiqua"/>
            </a:endParaRPr>
          </a:p>
        </p:txBody>
      </p:sp>
      <p:sp>
        <p:nvSpPr>
          <p:cNvPr id="195" name="Google Shape;195;p9"/>
          <p:cNvSpPr txBox="1"/>
          <p:nvPr/>
        </p:nvSpPr>
        <p:spPr>
          <a:xfrm>
            <a:off x="35834" y="2781207"/>
            <a:ext cx="1259566" cy="892552"/>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Pending:</a:t>
            </a:r>
            <a:endParaRPr/>
          </a:p>
          <a:p>
            <a:pPr indent="0" lvl="0" marL="0" marR="0" rtl="0" algn="ctr">
              <a:spcBef>
                <a:spcPts val="0"/>
              </a:spcBef>
              <a:spcAft>
                <a:spcPts val="0"/>
              </a:spcAft>
              <a:buNone/>
            </a:pPr>
            <a:r>
              <a:rPr b="1" lang="en-US" sz="1200">
                <a:solidFill>
                  <a:srgbClr val="2F5496"/>
                </a:solidFill>
                <a:latin typeface="Book Antiqua"/>
                <a:ea typeface="Book Antiqua"/>
                <a:cs typeface="Book Antiqua"/>
                <a:sym typeface="Book Antiqua"/>
              </a:rPr>
              <a:t>Consideration, gathering of info</a:t>
            </a:r>
            <a:endParaRPr b="1" sz="1200">
              <a:solidFill>
                <a:schemeClr val="dk1"/>
              </a:solidFill>
              <a:latin typeface="Book Antiqua"/>
              <a:ea typeface="Book Antiqua"/>
              <a:cs typeface="Book Antiqua"/>
              <a:sym typeface="Book Antiqua"/>
            </a:endParaRPr>
          </a:p>
        </p:txBody>
      </p:sp>
      <p:sp>
        <p:nvSpPr>
          <p:cNvPr id="196" name="Google Shape;196;p9"/>
          <p:cNvSpPr txBox="1"/>
          <p:nvPr/>
        </p:nvSpPr>
        <p:spPr>
          <a:xfrm>
            <a:off x="35834" y="4853089"/>
            <a:ext cx="1259566" cy="892552"/>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2F5496"/>
                </a:solidFill>
                <a:latin typeface="Book Antiqua"/>
                <a:ea typeface="Book Antiqua"/>
                <a:cs typeface="Book Antiqua"/>
                <a:sym typeface="Book Antiqua"/>
              </a:rPr>
              <a:t>Pending:</a:t>
            </a:r>
            <a:endParaRPr/>
          </a:p>
          <a:p>
            <a:pPr indent="0" lvl="0" marL="0" marR="0" rtl="0" algn="ctr">
              <a:spcBef>
                <a:spcPts val="0"/>
              </a:spcBef>
              <a:spcAft>
                <a:spcPts val="0"/>
              </a:spcAft>
              <a:buNone/>
            </a:pPr>
            <a:r>
              <a:rPr b="1" lang="en-US" sz="1200">
                <a:solidFill>
                  <a:srgbClr val="2F5496"/>
                </a:solidFill>
                <a:latin typeface="Book Antiqua"/>
                <a:ea typeface="Book Antiqua"/>
                <a:cs typeface="Book Antiqua"/>
                <a:sym typeface="Book Antiqua"/>
              </a:rPr>
              <a:t>Consideration, gathering of info</a:t>
            </a:r>
            <a:endParaRPr b="1" sz="1200">
              <a:solidFill>
                <a:schemeClr val="dk1"/>
              </a:solidFill>
              <a:latin typeface="Book Antiqua"/>
              <a:ea typeface="Book Antiqua"/>
              <a:cs typeface="Book Antiqua"/>
              <a:sym typeface="Book Antiqua"/>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Тема Office">
  <a:themeElements>
    <a:clrScheme name="Офіс">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2017-03-31T15:31:03Z</dcterms:created>
  <dc:creator>Атаманчук</dc:creator>
</cp:coreProperties>
</file>